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 id="2147483696" r:id="rId2"/>
  </p:sldMasterIdLst>
  <p:notesMasterIdLst>
    <p:notesMasterId r:id="rId11"/>
  </p:notesMasterIdLst>
  <p:sldIdLst>
    <p:sldId id="356" r:id="rId3"/>
    <p:sldId id="865" r:id="rId4"/>
    <p:sldId id="869" r:id="rId5"/>
    <p:sldId id="527" r:id="rId6"/>
    <p:sldId id="514" r:id="rId7"/>
    <p:sldId id="870" r:id="rId8"/>
    <p:sldId id="871" r:id="rId9"/>
    <p:sldId id="87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098"/>
    <p:restoredTop sz="87768"/>
  </p:normalViewPr>
  <p:slideViewPr>
    <p:cSldViewPr snapToGrid="0" snapToObjects="1">
      <p:cViewPr varScale="1">
        <p:scale>
          <a:sx n="106" d="100"/>
          <a:sy n="106" d="100"/>
        </p:scale>
        <p:origin x="480" y="168"/>
      </p:cViewPr>
      <p:guideLst/>
    </p:cSldViewPr>
  </p:slideViewPr>
  <p:outlineViewPr>
    <p:cViewPr>
      <p:scale>
        <a:sx n="33" d="100"/>
        <a:sy n="33" d="100"/>
      </p:scale>
      <p:origin x="0" y="0"/>
    </p:cViewPr>
  </p:outlineViewPr>
  <p:notesTextViewPr>
    <p:cViewPr>
      <p:scale>
        <a:sx n="1" d="1"/>
        <a:sy n="1" d="1"/>
      </p:scale>
      <p:origin x="0" y="-1592"/>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tableStyles" Target="tableStyle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heme" Target="theme/theme1.xml"/></Relationships>
</file>

<file path=ppt/media/image1.jpg>
</file>

<file path=ppt/media/image2.png>
</file>

<file path=ppt/media/image3.tiff>
</file>

<file path=ppt/media/image4.tiff>
</file>

<file path=ppt/media/image5.jpeg>
</file>

<file path=ppt/media/image6.pn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4DE046-B56B-6F40-8FB6-A8C2808DB20E}" type="datetimeFigureOut">
              <a:rPr lang="en-US" smtClean="0"/>
              <a:t>5/27/18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3F40F5-2232-A14B-B350-989E8EB0D426}" type="slidenum">
              <a:rPr lang="en-US" smtClean="0"/>
              <a:t>‹#›</a:t>
            </a:fld>
            <a:endParaRPr lang="en-US"/>
          </a:p>
        </p:txBody>
      </p:sp>
    </p:spTree>
    <p:extLst>
      <p:ext uri="{BB962C8B-B14F-4D97-AF65-F5344CB8AC3E}">
        <p14:creationId xmlns:p14="http://schemas.microsoft.com/office/powerpoint/2010/main" val="2639170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artbrock.com/#about" TargetMode="External"/><Relationship Id="rId2" Type="http://schemas.openxmlformats.org/officeDocument/2006/relationships/slide" Target="../slides/slide8.xml"/><Relationship Id="rId1" Type="http://schemas.openxmlformats.org/officeDocument/2006/relationships/notesMaster" Target="../notesMasters/notesMaster1.xml"/><Relationship Id="rId6" Type="http://schemas.openxmlformats.org/officeDocument/2006/relationships/hyperlink" Target="http://www.emergingleaderlabs.org/" TargetMode="External"/><Relationship Id="rId5" Type="http://schemas.openxmlformats.org/officeDocument/2006/relationships/hyperlink" Target="http://artbrock.com/deeper" TargetMode="External"/><Relationship Id="rId4" Type="http://schemas.openxmlformats.org/officeDocument/2006/relationships/hyperlink" Target="http://artbrock.com/projects"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a:p>
            <a:r>
              <a:rPr lang="en-US" dirty="0"/>
              <a:t>Welcome. My web site is a catch-all for the strange projects and activities that I’m involved in. Friends who know I’m not good about sending correspondence or newsletters have encouraged me to provide a central place to keep up. </a:t>
            </a:r>
          </a:p>
          <a:p>
            <a:r>
              <a:rPr lang="en-US" dirty="0"/>
              <a:t>The truth is that since my first web site in 1995, I really haven’t been reliable for posting much about myself. Now I’m being poked, prodded and supported in doing so. So I hope to do better.</a:t>
            </a:r>
          </a:p>
          <a:p>
            <a:r>
              <a:rPr lang="en-US" dirty="0"/>
              <a:t>I spend most of my time and energy on projects that I believe support and accelerate the harmonious evolution of humanity. We live in strange and miraculous times. Rapid transition and transformation surround us, but the outcomes of these transitions are still uncertain. I believe that humanity has much greater capacities than we currently employ. I am working to unleash those capacities for the mutual benefit of all.</a:t>
            </a:r>
          </a:p>
          <a:p>
            <a:r>
              <a:rPr lang="en-US" dirty="0"/>
              <a:t>You can find out more </a:t>
            </a:r>
            <a:r>
              <a:rPr lang="en-US" dirty="0">
                <a:hlinkClick r:id="rId3"/>
              </a:rPr>
              <a:t>about me</a:t>
            </a:r>
            <a:r>
              <a:rPr lang="en-US" dirty="0"/>
              <a:t> on the bottom of this page or learn about </a:t>
            </a:r>
            <a:r>
              <a:rPr lang="en-US" dirty="0">
                <a:hlinkClick r:id="rId4"/>
              </a:rPr>
              <a:t>projects</a:t>
            </a:r>
            <a:r>
              <a:rPr lang="en-US" dirty="0"/>
              <a:t> old and new. I’m also trying to include regular media from my activities on the “</a:t>
            </a:r>
            <a:r>
              <a:rPr lang="en-US" dirty="0">
                <a:hlinkClick r:id="rId5"/>
              </a:rPr>
              <a:t>go deepe</a:t>
            </a:r>
            <a:r>
              <a:rPr lang="en-US" dirty="0"/>
              <a:t>r” page.</a:t>
            </a:r>
          </a:p>
          <a:p>
            <a:r>
              <a:rPr lang="en-US" b="1" dirty="0"/>
              <a:t>Emerging Leader Labs - Seed Project</a:t>
            </a:r>
          </a:p>
          <a:p>
            <a:r>
              <a:rPr lang="en-US" dirty="0"/>
              <a:t>I really haven't had a chance to update my web site with any information about my most recent life-consuming project: </a:t>
            </a:r>
            <a:r>
              <a:rPr lang="en-US" dirty="0">
                <a:hlinkClick r:id="rId6"/>
              </a:rPr>
              <a:t>Emerging Leader Labs</a:t>
            </a:r>
            <a:r>
              <a:rPr lang="en-US" dirty="0"/>
              <a:t>. We're creating a template for social impact incubators to flourish outside of the monetary economy.</a:t>
            </a:r>
          </a:p>
          <a:p>
            <a:r>
              <a:rPr lang="en-US" dirty="0"/>
              <a:t>One of our participants captured the spirit of the project pretty darn well in this new video he just made. Yay Ben!</a:t>
            </a:r>
          </a:p>
          <a:p>
            <a:br>
              <a:rPr lang="en-US" dirty="0"/>
            </a:br>
            <a:r>
              <a:rPr lang="en-US" b="1" dirty="0"/>
              <a:t>A Living Systems Model of Wealth</a:t>
            </a:r>
          </a:p>
          <a:p>
            <a:r>
              <a:rPr lang="en-US" dirty="0"/>
              <a:t>Money is a terrible measure of value. In the same way that most of the value you have to offer, is simply not accessible through dollars, our economy fails to access and enable the bulk of the value around us. Until we create currencies which recognize value flows at all these levels, we perpetuate intolerable poverty. This isn't a poverty of inequitable distribution, but a poverty of measurement.</a:t>
            </a:r>
          </a:p>
          <a:p>
            <a:endParaRPr lang="en-US" dirty="0"/>
          </a:p>
        </p:txBody>
      </p:sp>
      <p:sp>
        <p:nvSpPr>
          <p:cNvPr id="4" name="Slide Number Placeholder 3"/>
          <p:cNvSpPr>
            <a:spLocks noGrp="1"/>
          </p:cNvSpPr>
          <p:nvPr>
            <p:ph type="sldNum" sz="quarter" idx="10"/>
          </p:nvPr>
        </p:nvSpPr>
        <p:spPr/>
        <p:txBody>
          <a:bodyPr/>
          <a:lstStyle/>
          <a:p>
            <a:fld id="{A43F40F5-2232-A14B-B350-989E8EB0D426}" type="slidenum">
              <a:rPr lang="en-US" smtClean="0"/>
              <a:t>8</a:t>
            </a:fld>
            <a:endParaRPr lang="en-US"/>
          </a:p>
        </p:txBody>
      </p:sp>
    </p:spTree>
    <p:extLst>
      <p:ext uri="{BB962C8B-B14F-4D97-AF65-F5344CB8AC3E}">
        <p14:creationId xmlns:p14="http://schemas.microsoft.com/office/powerpoint/2010/main" val="28189090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5021969-FB30-554E-80CD-49F5E6657D61}" type="datetimeFigureOut">
              <a:rPr lang="en-US" smtClean="0">
                <a:solidFill>
                  <a:prstClr val="black">
                    <a:tint val="75000"/>
                  </a:prstClr>
                </a:solidFill>
              </a:rPr>
              <a:pPr/>
              <a:t>5/27/18</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713C7D3C-22D2-7449-8935-5F36E8921380}" type="slidenum">
              <a:rPr lang="en-US" smtClean="0">
                <a:solidFill>
                  <a:prstClr val="black">
                    <a:tint val="75000"/>
                  </a:prstClr>
                </a:solidFill>
              </a:rPr>
              <a:pPr/>
              <a:t>‹#›</a:t>
            </a:fld>
            <a:endParaRPr lang="en-US" dirty="0">
              <a:solidFill>
                <a:prstClr val="black">
                  <a:tint val="75000"/>
                </a:prstClr>
              </a:solidFill>
            </a:endParaRPr>
          </a:p>
        </p:txBody>
      </p:sp>
    </p:spTree>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5021969-FB30-554E-80CD-49F5E6657D61}" type="datetimeFigureOut">
              <a:rPr lang="en-US" smtClean="0">
                <a:solidFill>
                  <a:prstClr val="black">
                    <a:tint val="75000"/>
                  </a:prstClr>
                </a:solidFill>
              </a:rPr>
              <a:pPr/>
              <a:t>5/27/18</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713C7D3C-22D2-7449-8935-5F36E8921380}" type="slidenum">
              <a:rPr lang="en-US" smtClean="0">
                <a:solidFill>
                  <a:prstClr val="black">
                    <a:tint val="75000"/>
                  </a:prstClr>
                </a:solidFill>
              </a:rPr>
              <a:pPr/>
              <a:t>‹#›</a:t>
            </a:fld>
            <a:endParaRPr lang="en-US" dirty="0">
              <a:solidFill>
                <a:prstClr val="black">
                  <a:tint val="75000"/>
                </a:prstClr>
              </a:solidFill>
            </a:endParaRPr>
          </a:p>
        </p:txBody>
      </p:sp>
    </p:spTree>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5021969-FB30-554E-80CD-49F5E6657D61}" type="datetimeFigureOut">
              <a:rPr lang="en-US" smtClean="0">
                <a:solidFill>
                  <a:prstClr val="black">
                    <a:tint val="75000"/>
                  </a:prstClr>
                </a:solidFill>
              </a:rPr>
              <a:pPr/>
              <a:t>5/27/18</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713C7D3C-22D2-7449-8935-5F36E8921380}" type="slidenum">
              <a:rPr lang="en-US" smtClean="0">
                <a:solidFill>
                  <a:prstClr val="black">
                    <a:tint val="75000"/>
                  </a:prstClr>
                </a:solidFill>
              </a:rPr>
              <a:pPr/>
              <a:t>‹#›</a:t>
            </a:fld>
            <a:endParaRPr lang="en-US" dirty="0">
              <a:solidFill>
                <a:prstClr val="black">
                  <a:tint val="75000"/>
                </a:prstClr>
              </a:solidFill>
            </a:endParaRPr>
          </a:p>
        </p:txBody>
      </p:sp>
    </p:spTree>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5021969-FB30-554E-80CD-49F5E6657D61}" type="datetimeFigureOut">
              <a:rPr lang="en-US" smtClean="0">
                <a:solidFill>
                  <a:prstClr val="black">
                    <a:tint val="75000"/>
                  </a:prstClr>
                </a:solidFill>
              </a:rPr>
              <a:pPr/>
              <a:t>5/27/18</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713C7D3C-22D2-7449-8935-5F36E8921380}"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2986712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Weibei SC" charset="-122"/>
                <a:ea typeface="Weibei SC" charset="-122"/>
                <a:cs typeface="Weibei SC" charset="-122"/>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5021969-FB30-554E-80CD-49F5E6657D61}" type="datetimeFigureOut">
              <a:rPr lang="en-US" smtClean="0">
                <a:solidFill>
                  <a:prstClr val="black">
                    <a:tint val="75000"/>
                  </a:prstClr>
                </a:solidFill>
              </a:rPr>
              <a:pPr/>
              <a:t>5/27/18</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713C7D3C-22D2-7449-8935-5F36E8921380}"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41850380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021969-FB30-554E-80CD-49F5E6657D61}" type="datetimeFigureOut">
              <a:rPr lang="en-US" smtClean="0">
                <a:solidFill>
                  <a:prstClr val="black">
                    <a:tint val="75000"/>
                  </a:prstClr>
                </a:solidFill>
              </a:rPr>
              <a:pPr/>
              <a:t>5/27/18</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713C7D3C-22D2-7449-8935-5F36E8921380}"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0919454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65021969-FB30-554E-80CD-49F5E6657D61}" type="datetimeFigureOut">
              <a:rPr lang="en-US" smtClean="0">
                <a:solidFill>
                  <a:prstClr val="black">
                    <a:tint val="75000"/>
                  </a:prstClr>
                </a:solidFill>
              </a:rPr>
              <a:pPr/>
              <a:t>5/27/18</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713C7D3C-22D2-7449-8935-5F36E8921380}"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9176084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5021969-FB30-554E-80CD-49F5E6657D61}" type="datetimeFigureOut">
              <a:rPr lang="en-US" smtClean="0">
                <a:solidFill>
                  <a:prstClr val="black">
                    <a:tint val="75000"/>
                  </a:prstClr>
                </a:solidFill>
              </a:rPr>
              <a:pPr/>
              <a:t>5/27/18</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713C7D3C-22D2-7449-8935-5F36E8921380}" type="slidenum">
              <a:rPr lang="en-US" smtClean="0">
                <a:solidFill>
                  <a:prstClr val="black">
                    <a:tint val="75000"/>
                  </a:prstClr>
                </a:solidFill>
              </a:rPr>
              <a:pPr/>
              <a:t>‹#›</a:t>
            </a:fld>
            <a:endParaRPr lang="en-US" dirty="0">
              <a:solidFill>
                <a:prstClr val="black">
                  <a:tint val="75000"/>
                </a:prstClr>
              </a:solidFill>
            </a:endParaRPr>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021969-FB30-554E-80CD-49F5E6657D61}" type="datetimeFigureOut">
              <a:rPr lang="en-US" smtClean="0">
                <a:solidFill>
                  <a:prstClr val="black">
                    <a:tint val="75000"/>
                  </a:prstClr>
                </a:solidFill>
              </a:rPr>
              <a:pPr/>
              <a:t>5/27/18</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713C7D3C-22D2-7449-8935-5F36E8921380}" type="slidenum">
              <a:rPr lang="en-US" smtClean="0">
                <a:solidFill>
                  <a:prstClr val="black">
                    <a:tint val="75000"/>
                  </a:prstClr>
                </a:solidFill>
              </a:rPr>
              <a:pPr/>
              <a:t>‹#›</a:t>
            </a:fld>
            <a:endParaRPr lang="en-US" dirty="0">
              <a:solidFill>
                <a:prstClr val="black">
                  <a:tint val="75000"/>
                </a:prstClr>
              </a:solidFill>
            </a:endParaRPr>
          </a:p>
        </p:txBody>
      </p:sp>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5021969-FB30-554E-80CD-49F5E6657D61}" type="datetimeFigureOut">
              <a:rPr lang="en-US" smtClean="0">
                <a:solidFill>
                  <a:prstClr val="black">
                    <a:tint val="75000"/>
                  </a:prstClr>
                </a:solidFill>
              </a:rPr>
              <a:pPr/>
              <a:t>5/27/18</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713C7D3C-22D2-7449-8935-5F36E8921380}" type="slidenum">
              <a:rPr lang="en-US" smtClean="0">
                <a:solidFill>
                  <a:prstClr val="black">
                    <a:tint val="75000"/>
                  </a:prstClr>
                </a:solidFill>
              </a:rPr>
              <a:pPr/>
              <a:t>‹#›</a:t>
            </a:fld>
            <a:endParaRPr lang="en-US" dirty="0">
              <a:solidFill>
                <a:prstClr val="black">
                  <a:tint val="75000"/>
                </a:prstClr>
              </a:solidFill>
            </a:endParaRPr>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5021969-FB30-554E-80CD-49F5E6657D61}" type="datetimeFigureOut">
              <a:rPr lang="en-US" smtClean="0">
                <a:solidFill>
                  <a:prstClr val="black">
                    <a:tint val="75000"/>
                  </a:prstClr>
                </a:solidFill>
              </a:rPr>
              <a:pPr/>
              <a:t>5/27/18</a:t>
            </a:fld>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endParaRPr lang="en-US" dirty="0">
              <a:solidFill>
                <a:prstClr val="black">
                  <a:tint val="75000"/>
                </a:prstClr>
              </a:solidFill>
            </a:endParaRPr>
          </a:p>
        </p:txBody>
      </p:sp>
      <p:sp>
        <p:nvSpPr>
          <p:cNvPr id="9" name="Slide Number Placeholder 8"/>
          <p:cNvSpPr>
            <a:spLocks noGrp="1"/>
          </p:cNvSpPr>
          <p:nvPr>
            <p:ph type="sldNum" sz="quarter" idx="12"/>
          </p:nvPr>
        </p:nvSpPr>
        <p:spPr/>
        <p:txBody>
          <a:bodyPr/>
          <a:lstStyle/>
          <a:p>
            <a:fld id="{713C7D3C-22D2-7449-8935-5F36E8921380}" type="slidenum">
              <a:rPr lang="en-US" smtClean="0">
                <a:solidFill>
                  <a:prstClr val="black">
                    <a:tint val="75000"/>
                  </a:prstClr>
                </a:solidFill>
              </a:rPr>
              <a:pPr/>
              <a:t>‹#›</a:t>
            </a:fld>
            <a:endParaRPr lang="en-US" dirty="0">
              <a:solidFill>
                <a:prstClr val="black">
                  <a:tint val="75000"/>
                </a:prstClr>
              </a:solidFill>
            </a:endParaRPr>
          </a:p>
        </p:txBody>
      </p:sp>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5021969-FB30-554E-80CD-49F5E6657D61}" type="datetimeFigureOut">
              <a:rPr lang="en-US" smtClean="0">
                <a:solidFill>
                  <a:prstClr val="black">
                    <a:tint val="75000"/>
                  </a:prstClr>
                </a:solidFill>
              </a:rPr>
              <a:pPr/>
              <a:t>5/27/18</a:t>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fld id="{713C7D3C-22D2-7449-8935-5F36E8921380}" type="slidenum">
              <a:rPr lang="en-US" smtClean="0">
                <a:solidFill>
                  <a:prstClr val="black">
                    <a:tint val="75000"/>
                  </a:prstClr>
                </a:solidFill>
              </a:rPr>
              <a:pPr/>
              <a:t>‹#›</a:t>
            </a:fld>
            <a:endParaRPr lang="en-US" dirty="0">
              <a:solidFill>
                <a:prstClr val="black">
                  <a:tint val="75000"/>
                </a:prstClr>
              </a:solidFill>
            </a:endParaRPr>
          </a:p>
        </p:txBody>
      </p:sp>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021969-FB30-554E-80CD-49F5E6657D61}" type="datetimeFigureOut">
              <a:rPr lang="en-US" smtClean="0">
                <a:solidFill>
                  <a:prstClr val="black">
                    <a:tint val="75000"/>
                  </a:prstClr>
                </a:solidFill>
              </a:rPr>
              <a:pPr/>
              <a:t>5/27/18</a:t>
            </a:fld>
            <a:endParaRPr lang="en-US" dirty="0">
              <a:solidFill>
                <a:prstClr val="black">
                  <a:tint val="75000"/>
                </a:prstClr>
              </a:solidFill>
            </a:endParaRPr>
          </a:p>
        </p:txBody>
      </p:sp>
      <p:sp>
        <p:nvSpPr>
          <p:cNvPr id="3" name="Footer Placeholder 2"/>
          <p:cNvSpPr>
            <a:spLocks noGrp="1"/>
          </p:cNvSpPr>
          <p:nvPr>
            <p:ph type="ftr" sz="quarter" idx="11"/>
          </p:nvPr>
        </p:nvSpPr>
        <p:spPr/>
        <p:txBody>
          <a:bodyPr/>
          <a:lstStyle/>
          <a:p>
            <a:endParaRPr lang="en-US" dirty="0">
              <a:solidFill>
                <a:prstClr val="black">
                  <a:tint val="75000"/>
                </a:prstClr>
              </a:solidFill>
            </a:endParaRPr>
          </a:p>
        </p:txBody>
      </p:sp>
      <p:sp>
        <p:nvSpPr>
          <p:cNvPr id="4" name="Slide Number Placeholder 3"/>
          <p:cNvSpPr>
            <a:spLocks noGrp="1"/>
          </p:cNvSpPr>
          <p:nvPr>
            <p:ph type="sldNum" sz="quarter" idx="12"/>
          </p:nvPr>
        </p:nvSpPr>
        <p:spPr/>
        <p:txBody>
          <a:bodyPr/>
          <a:lstStyle/>
          <a:p>
            <a:fld id="{713C7D3C-22D2-7449-8935-5F36E8921380}" type="slidenum">
              <a:rPr lang="en-US" smtClean="0">
                <a:solidFill>
                  <a:prstClr val="black">
                    <a:tint val="75000"/>
                  </a:prstClr>
                </a:solidFill>
              </a:rPr>
              <a:pPr/>
              <a:t>‹#›</a:t>
            </a:fld>
            <a:endParaRPr lang="en-US" dirty="0">
              <a:solidFill>
                <a:prstClr val="black">
                  <a:tint val="75000"/>
                </a:prstClr>
              </a:solidFill>
            </a:endParaRPr>
          </a:p>
        </p:txBody>
      </p:sp>
    </p:spTree>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5021969-FB30-554E-80CD-49F5E6657D61}" type="datetimeFigureOut">
              <a:rPr lang="en-US" smtClean="0">
                <a:solidFill>
                  <a:prstClr val="black">
                    <a:tint val="75000"/>
                  </a:prstClr>
                </a:solidFill>
              </a:rPr>
              <a:pPr/>
              <a:t>5/27/18</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713C7D3C-22D2-7449-8935-5F36E8921380}" type="slidenum">
              <a:rPr lang="en-US" smtClean="0">
                <a:solidFill>
                  <a:prstClr val="black">
                    <a:tint val="75000"/>
                  </a:prstClr>
                </a:solidFill>
              </a:rPr>
              <a:pPr/>
              <a:t>‹#›</a:t>
            </a:fld>
            <a:endParaRPr lang="en-US" dirty="0">
              <a:solidFill>
                <a:prstClr val="black">
                  <a:tint val="75000"/>
                </a:prstClr>
              </a:solidFill>
            </a:endParaRPr>
          </a:p>
        </p:txBody>
      </p:sp>
    </p:spTree>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5021969-FB30-554E-80CD-49F5E6657D61}" type="datetimeFigureOut">
              <a:rPr lang="en-US" smtClean="0">
                <a:solidFill>
                  <a:prstClr val="black">
                    <a:tint val="75000"/>
                  </a:prstClr>
                </a:solidFill>
              </a:rPr>
              <a:pPr/>
              <a:t>5/27/18</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713C7D3C-22D2-7449-8935-5F36E8921380}" type="slidenum">
              <a:rPr lang="en-US" smtClean="0">
                <a:solidFill>
                  <a:prstClr val="black">
                    <a:tint val="75000"/>
                  </a:prstClr>
                </a:solidFill>
              </a:rPr>
              <a:pPr/>
              <a:t>‹#›</a:t>
            </a:fld>
            <a:endParaRPr lang="en-US" dirty="0">
              <a:solidFill>
                <a:prstClr val="black">
                  <a:tint val="75000"/>
                </a:prstClr>
              </a:solidFill>
            </a:endParaRPr>
          </a:p>
        </p:txBody>
      </p:sp>
    </p:spTree>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image" Target="../media/image1.jpg"/><Relationship Id="rId5" Type="http://schemas.openxmlformats.org/officeDocument/2006/relationships/theme" Target="../theme/theme2.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457200"/>
            <a:fld id="{65021969-FB30-554E-80CD-49F5E6657D61}" type="datetimeFigureOut">
              <a:rPr lang="en-US" smtClean="0">
                <a:solidFill>
                  <a:prstClr val="black">
                    <a:tint val="75000"/>
                  </a:prstClr>
                </a:solidFill>
              </a:rPr>
              <a:pPr defTabSz="457200"/>
              <a:t>5/27/18</a:t>
            </a:fld>
            <a:endParaRPr lang="en-US" dirty="0">
              <a:solidFill>
                <a:prstClr val="black">
                  <a:tint val="75000"/>
                </a:prstClr>
              </a:solidFill>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457200"/>
            <a:endParaRPr lang="en-US" dirty="0">
              <a:solidFill>
                <a:prstClr val="black">
                  <a:tint val="75000"/>
                </a:prstClr>
              </a:solidFill>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457200"/>
            <a:fld id="{713C7D3C-22D2-7449-8935-5F36E8921380}" type="slidenum">
              <a:rPr lang="en-US" smtClean="0">
                <a:solidFill>
                  <a:prstClr val="black">
                    <a:tint val="75000"/>
                  </a:prstClr>
                </a:solidFill>
              </a:rPr>
              <a:pPr defTabSz="457200"/>
              <a:t>‹#›</a:t>
            </a:fld>
            <a:endParaRPr lang="en-US" dirty="0">
              <a:solidFill>
                <a:prstClr val="black">
                  <a:tint val="75000"/>
                </a:prstClr>
              </a:solidFill>
            </a:endParaRPr>
          </a:p>
        </p:txBody>
      </p:sp>
    </p:spTree>
    <p:extLst>
      <p:ext uri="{BB962C8B-B14F-4D97-AF65-F5344CB8AC3E}">
        <p14:creationId xmlns:p14="http://schemas.microsoft.com/office/powerpoint/2010/main" val="201150140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6"/>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457200"/>
            <a:fld id="{65021969-FB30-554E-80CD-49F5E6657D61}" type="datetimeFigureOut">
              <a:rPr lang="en-US" smtClean="0">
                <a:solidFill>
                  <a:prstClr val="black">
                    <a:tint val="75000"/>
                  </a:prstClr>
                </a:solidFill>
              </a:rPr>
              <a:pPr defTabSz="457200"/>
              <a:t>5/27/18</a:t>
            </a:fld>
            <a:endParaRPr lang="en-US" dirty="0">
              <a:solidFill>
                <a:prstClr val="black">
                  <a:tint val="75000"/>
                </a:prstClr>
              </a:solidFill>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457200"/>
            <a:endParaRPr lang="en-US" dirty="0">
              <a:solidFill>
                <a:prstClr val="black">
                  <a:tint val="75000"/>
                </a:prstClr>
              </a:solidFill>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457200"/>
            <a:fld id="{713C7D3C-22D2-7449-8935-5F36E8921380}" type="slidenum">
              <a:rPr lang="en-US" smtClean="0">
                <a:solidFill>
                  <a:prstClr val="black">
                    <a:tint val="75000"/>
                  </a:prstClr>
                </a:solidFill>
              </a:rPr>
              <a:pPr defTabSz="457200"/>
              <a:t>‹#›</a:t>
            </a:fld>
            <a:endParaRPr lang="en-US" dirty="0">
              <a:solidFill>
                <a:prstClr val="black">
                  <a:tint val="75000"/>
                </a:prstClr>
              </a:solidFill>
            </a:endParaRPr>
          </a:p>
        </p:txBody>
      </p:sp>
    </p:spTree>
    <p:extLst>
      <p:ext uri="{BB962C8B-B14F-4D97-AF65-F5344CB8AC3E}">
        <p14:creationId xmlns:p14="http://schemas.microsoft.com/office/powerpoint/2010/main" val="629454284"/>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Lst>
  <p:txStyles>
    <p:titleStyle>
      <a:lvl1pPr algn="ctr" defTabSz="457200" rtl="0" eaLnBrk="1" latinLnBrk="0" hangingPunct="1">
        <a:spcBef>
          <a:spcPct val="0"/>
        </a:spcBef>
        <a:buNone/>
        <a:defRPr sz="4400" kern="1200">
          <a:solidFill>
            <a:schemeClr val="bg1"/>
          </a:solidFill>
          <a:latin typeface="Weibei SC" charset="-122"/>
          <a:ea typeface="Weibei SC" charset="-122"/>
          <a:cs typeface="Weibei SC" charset="-122"/>
        </a:defRPr>
      </a:lvl1pPr>
    </p:titleStyle>
    <p:bodyStyle>
      <a:lvl1pPr marL="342900" indent="-342900" algn="l" defTabSz="457200" rtl="0" eaLnBrk="1" latinLnBrk="0" hangingPunct="1">
        <a:spcBef>
          <a:spcPct val="20000"/>
        </a:spcBef>
        <a:buFont typeface="Arial"/>
        <a:buChar char="•"/>
        <a:defRPr sz="3200" kern="1200">
          <a:solidFill>
            <a:schemeClr val="bg1"/>
          </a:solidFill>
          <a:latin typeface="Weibei SC" charset="-122"/>
          <a:ea typeface="Weibei SC" charset="-122"/>
          <a:cs typeface="Weibei SC" charset="-122"/>
        </a:defRPr>
      </a:lvl1pPr>
      <a:lvl2pPr marL="742950" indent="-285750" algn="l" defTabSz="457200" rtl="0" eaLnBrk="1" latinLnBrk="0" hangingPunct="1">
        <a:spcBef>
          <a:spcPct val="20000"/>
        </a:spcBef>
        <a:buFont typeface="Arial"/>
        <a:buChar char="–"/>
        <a:defRPr sz="2800" kern="1200">
          <a:solidFill>
            <a:schemeClr val="bg1"/>
          </a:solidFill>
          <a:latin typeface="Weibei SC" charset="-122"/>
          <a:ea typeface="Weibei SC" charset="-122"/>
          <a:cs typeface="Weibei SC" charset="-122"/>
        </a:defRPr>
      </a:lvl2pPr>
      <a:lvl3pPr marL="1143000" indent="-228600" algn="l" defTabSz="457200" rtl="0" eaLnBrk="1" latinLnBrk="0" hangingPunct="1">
        <a:spcBef>
          <a:spcPct val="20000"/>
        </a:spcBef>
        <a:buFont typeface="Arial"/>
        <a:buChar char="•"/>
        <a:defRPr sz="2400" kern="1200">
          <a:solidFill>
            <a:schemeClr val="bg1"/>
          </a:solidFill>
          <a:latin typeface="Weibei SC" charset="-122"/>
          <a:ea typeface="Weibei SC" charset="-122"/>
          <a:cs typeface="Weibei SC" charset="-122"/>
        </a:defRPr>
      </a:lvl3pPr>
      <a:lvl4pPr marL="1600200" indent="-228600" algn="l" defTabSz="457200" rtl="0" eaLnBrk="1" latinLnBrk="0" hangingPunct="1">
        <a:spcBef>
          <a:spcPct val="20000"/>
        </a:spcBef>
        <a:buFont typeface="Arial"/>
        <a:buChar char="–"/>
        <a:defRPr sz="2000" kern="1200">
          <a:solidFill>
            <a:schemeClr val="bg1"/>
          </a:solidFill>
          <a:latin typeface="Weibei SC" charset="-122"/>
          <a:ea typeface="Weibei SC" charset="-122"/>
          <a:cs typeface="Weibei SC" charset="-122"/>
        </a:defRPr>
      </a:lvl4pPr>
      <a:lvl5pPr marL="2057400" indent="-228600" algn="l" defTabSz="457200" rtl="0" eaLnBrk="1" latinLnBrk="0" hangingPunct="1">
        <a:spcBef>
          <a:spcPct val="20000"/>
        </a:spcBef>
        <a:buFont typeface="Arial"/>
        <a:buChar char="»"/>
        <a:defRPr sz="2000" kern="1200">
          <a:solidFill>
            <a:schemeClr val="bg1"/>
          </a:solidFill>
          <a:latin typeface="Weibei SC" charset="-122"/>
          <a:ea typeface="Weibei SC" charset="-122"/>
          <a:cs typeface="Weibei SC" charset="-122"/>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8" Type="http://schemas.openxmlformats.org/officeDocument/2006/relationships/image" Target="../media/image8.tiff"/><Relationship Id="rId3" Type="http://schemas.openxmlformats.org/officeDocument/2006/relationships/image" Target="../media/image4.tiff"/><Relationship Id="rId7" Type="http://schemas.openxmlformats.org/officeDocument/2006/relationships/image" Target="../media/image7.tiff"/><Relationship Id="rId2" Type="http://schemas.openxmlformats.org/officeDocument/2006/relationships/image" Target="../media/image3.tiff"/><Relationship Id="rId1" Type="http://schemas.openxmlformats.org/officeDocument/2006/relationships/slideLayout" Target="../slideLayouts/slideLayout13.xml"/><Relationship Id="rId6" Type="http://schemas.openxmlformats.org/officeDocument/2006/relationships/image" Target="../media/image6.png"/><Relationship Id="rId5" Type="http://schemas.openxmlformats.org/officeDocument/2006/relationships/image" Target="../media/image5.jpeg"/><Relationship Id="rId4" Type="http://schemas.openxmlformats.org/officeDocument/2006/relationships/hyperlink" Target="https://www.google.nl/url?sa=i&amp;rct=j&amp;q=&amp;esrc=s&amp;source=images&amp;cd=&amp;ved=2ahUKEwjQpoS_uqfaAhUNr6QKHaMxBxAQjRx6BAgAEAU&amp;url=https://www.pinterest.co.uk/pin/688206386779725905/&amp;psig=AOvVaw1-BGAh9r4Lzs4HueID8zyz&amp;ust=1523166211208225"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34348" y="1859037"/>
            <a:ext cx="8963940" cy="1470025"/>
          </a:xfrm>
        </p:spPr>
        <p:txBody>
          <a:bodyPr>
            <a:normAutofit/>
          </a:bodyPr>
          <a:lstStyle/>
          <a:p>
            <a:r>
              <a:rPr lang="en-US" altLang="zh-TW" dirty="0">
                <a:solidFill>
                  <a:schemeClr val="bg1"/>
                </a:solidFill>
                <a:latin typeface="STXinwei" panose="02010800040101010101" pitchFamily="2" charset="-122"/>
                <a:ea typeface="STXinwei" panose="02010800040101010101" pitchFamily="2" charset="-122"/>
                <a:cs typeface="Adobe 繁黑體 Std B"/>
              </a:rPr>
              <a:t>Digital Assets in the Token Economy</a:t>
            </a:r>
            <a:endParaRPr lang="en-US" sz="2700" dirty="0">
              <a:solidFill>
                <a:schemeClr val="bg1"/>
              </a:solidFill>
              <a:latin typeface="STXinwei" panose="02010800040101010101" pitchFamily="2" charset="-122"/>
              <a:ea typeface="STXinwei" panose="02010800040101010101" pitchFamily="2" charset="-122"/>
              <a:cs typeface="Adobe 繁黑體 Std B"/>
            </a:endParaRPr>
          </a:p>
        </p:txBody>
      </p:sp>
      <p:sp>
        <p:nvSpPr>
          <p:cNvPr id="3" name="Subtitle 2"/>
          <p:cNvSpPr>
            <a:spLocks noGrp="1"/>
          </p:cNvSpPr>
          <p:nvPr>
            <p:ph type="subTitle" idx="1"/>
          </p:nvPr>
        </p:nvSpPr>
        <p:spPr>
          <a:xfrm>
            <a:off x="2915918" y="5071036"/>
            <a:ext cx="6400800" cy="1530205"/>
          </a:xfrm>
        </p:spPr>
        <p:txBody>
          <a:bodyPr>
            <a:normAutofit fontScale="92500" lnSpcReduction="10000"/>
          </a:bodyPr>
          <a:lstStyle/>
          <a:p>
            <a:r>
              <a:rPr lang="en-US" altLang="zh-TW" sz="3800" dirty="0">
                <a:solidFill>
                  <a:schemeClr val="bg1">
                    <a:lumMod val="85000"/>
                  </a:schemeClr>
                </a:solidFill>
                <a:latin typeface="Adobe 繁黑體 Std B"/>
                <a:ea typeface="Adobe 繁黑體 Std B"/>
                <a:cs typeface="Adobe 繁黑體 Std B"/>
              </a:rPr>
              <a:t>Ben Koo</a:t>
            </a:r>
            <a:endParaRPr lang="en-US" altLang="zh-CN" sz="3800" dirty="0">
              <a:solidFill>
                <a:schemeClr val="bg1">
                  <a:lumMod val="85000"/>
                </a:schemeClr>
              </a:solidFill>
              <a:latin typeface="Adobe 繁黑體 Std B"/>
              <a:ea typeface="Adobe 繁黑體 Std B"/>
              <a:cs typeface="Adobe 繁黑體 Std B"/>
            </a:endParaRPr>
          </a:p>
          <a:p>
            <a:endParaRPr lang="en-US" sz="2800" dirty="0">
              <a:solidFill>
                <a:schemeClr val="bg1">
                  <a:lumMod val="85000"/>
                </a:schemeClr>
              </a:solidFill>
              <a:latin typeface="Adobe 繁黑體 Std B"/>
              <a:ea typeface="Adobe 繁黑體 Std B"/>
              <a:cs typeface="Adobe 繁黑體 Std B"/>
            </a:endParaRPr>
          </a:p>
          <a:p>
            <a:r>
              <a:rPr lang="en-US" sz="2800" dirty="0">
                <a:solidFill>
                  <a:schemeClr val="bg1">
                    <a:lumMod val="85000"/>
                  </a:schemeClr>
                </a:solidFill>
                <a:latin typeface="Adobe 繁黑體 Std B"/>
                <a:ea typeface="Adobe 繁黑體 Std B"/>
                <a:cs typeface="Adobe 繁黑體 Std B"/>
              </a:rPr>
              <a:t>May 24, 2018</a:t>
            </a:r>
          </a:p>
        </p:txBody>
      </p:sp>
    </p:spTree>
    <p:extLst>
      <p:ext uri="{BB962C8B-B14F-4D97-AF65-F5344CB8AC3E}">
        <p14:creationId xmlns:p14="http://schemas.microsoft.com/office/powerpoint/2010/main" val="1616458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F192467B-7D86-AD4D-BEE6-8667C5E77FA0}"/>
              </a:ext>
            </a:extLst>
          </p:cNvPr>
          <p:cNvSpPr txBox="1">
            <a:spLocks/>
          </p:cNvSpPr>
          <p:nvPr/>
        </p:nvSpPr>
        <p:spPr>
          <a:xfrm>
            <a:off x="1061156" y="1269538"/>
            <a:ext cx="10454663" cy="3370195"/>
          </a:xfrm>
          <a:prstGeom prst="rect">
            <a:avLst/>
          </a:prstGeom>
        </p:spPr>
        <p:txBody>
          <a:bodyPr vert="horz" lIns="91440" tIns="45720" rIns="91440" bIns="45720" rtlCol="0" anchor="ctr">
            <a:normAutofit fontScale="37500" lnSpcReduction="20000"/>
          </a:bodyPr>
          <a:lstStyle>
            <a:lvl1pPr algn="ctr" defTabSz="457200" rtl="0" eaLnBrk="1" latinLnBrk="0" hangingPunct="1">
              <a:spcBef>
                <a:spcPct val="0"/>
              </a:spcBef>
              <a:buNone/>
              <a:defRPr sz="4400" kern="1200">
                <a:solidFill>
                  <a:schemeClr val="bg1"/>
                </a:solidFill>
                <a:latin typeface="Weibei SC" charset="-122"/>
                <a:ea typeface="Weibei SC" charset="-122"/>
                <a:cs typeface="Weibei SC" charset="-122"/>
              </a:defRPr>
            </a:lvl1pPr>
          </a:lstStyle>
          <a:p>
            <a:pPr lvl="0"/>
            <a:r>
              <a:rPr lang="en-US" altLang="zh-TW" sz="6600" dirty="0">
                <a:solidFill>
                  <a:prstClr val="white"/>
                </a:solidFill>
              </a:rPr>
              <a:t>Inspired by Blockchain-based technologies</a:t>
            </a:r>
          </a:p>
          <a:p>
            <a:pPr lvl="0"/>
            <a:r>
              <a:rPr kumimoji="0" lang="en-US" altLang="zh-TW" sz="6600" b="0" i="0" u="none" strike="noStrike" kern="1200" cap="none" spc="0" normalizeH="0" baseline="0" noProof="0" dirty="0">
                <a:ln>
                  <a:noFill/>
                </a:ln>
                <a:solidFill>
                  <a:prstClr val="white"/>
                </a:solidFill>
                <a:effectLst/>
                <a:uLnTx/>
                <a:uFillTx/>
                <a:latin typeface="Weibei SC" charset="-122"/>
                <a:ea typeface="Weibei SC" charset="-122"/>
              </a:rPr>
              <a:t>Digital Assets can be applied in ways much more broadly and deeply than digital money,</a:t>
            </a:r>
          </a:p>
          <a:p>
            <a:pPr lvl="0"/>
            <a:endParaRPr kumimoji="0" lang="en-US" altLang="zh-CN" sz="6600" b="0" i="0" u="none" strike="noStrike" kern="1200" cap="none" spc="0" normalizeH="0" baseline="0" noProof="0" dirty="0">
              <a:ln>
                <a:noFill/>
              </a:ln>
              <a:solidFill>
                <a:prstClr val="white"/>
              </a:solidFill>
              <a:effectLst/>
              <a:uLnTx/>
              <a:uFillTx/>
              <a:latin typeface="Weibei SC" charset="-122"/>
              <a:ea typeface="Weibei SC" charset="-122"/>
            </a:endParaRPr>
          </a:p>
          <a:p>
            <a:pPr lvl="0"/>
            <a:r>
              <a:rPr lang="en-US" altLang="zh-TW" sz="6600" dirty="0">
                <a:solidFill>
                  <a:prstClr val="white"/>
                </a:solidFill>
              </a:rPr>
              <a:t>therefore</a:t>
            </a:r>
          </a:p>
          <a:p>
            <a:pPr lvl="0"/>
            <a:endParaRPr kumimoji="0" lang="en-US" altLang="zh-CN" sz="6600" b="0" i="0" u="none" strike="noStrike" kern="1200" cap="none" spc="0" normalizeH="0" baseline="0" noProof="0" dirty="0">
              <a:ln>
                <a:noFill/>
              </a:ln>
              <a:solidFill>
                <a:prstClr val="white"/>
              </a:solidFill>
              <a:effectLst/>
              <a:uLnTx/>
              <a:uFillTx/>
              <a:latin typeface="Weibei SC" charset="-122"/>
              <a:ea typeface="Weibei SC" charset="-122"/>
            </a:endParaRPr>
          </a:p>
          <a:p>
            <a:pPr lvl="0"/>
            <a:r>
              <a:rPr kumimoji="0" lang="en-US" altLang="zh-CN" sz="6600" b="0" i="0" u="none" strike="noStrike" kern="1200" cap="none" spc="0" normalizeH="0" baseline="0" noProof="0" dirty="0">
                <a:ln>
                  <a:noFill/>
                </a:ln>
                <a:solidFill>
                  <a:prstClr val="white"/>
                </a:solidFill>
                <a:effectLst/>
                <a:uLnTx/>
                <a:uFillTx/>
                <a:latin typeface="Weibei SC" charset="-122"/>
                <a:ea typeface="Weibei SC" charset="-122"/>
              </a:rPr>
              <a:t>we need to </a:t>
            </a:r>
            <a:r>
              <a:rPr lang="en-US" altLang="zh-CN" sz="6600" dirty="0">
                <a:solidFill>
                  <a:prstClr val="white"/>
                </a:solidFill>
              </a:rPr>
              <a:t>enable more participants</a:t>
            </a:r>
          </a:p>
          <a:p>
            <a:pPr lvl="0"/>
            <a:r>
              <a:rPr kumimoji="0" lang="en-US" altLang="zh-CN" sz="6600" b="0" i="0" u="none" strike="noStrike" kern="1200" cap="none" spc="0" normalizeH="0" baseline="0" noProof="0" dirty="0">
                <a:ln>
                  <a:noFill/>
                </a:ln>
                <a:solidFill>
                  <a:prstClr val="white"/>
                </a:solidFill>
                <a:effectLst/>
                <a:uLnTx/>
                <a:uFillTx/>
                <a:latin typeface="Weibei SC" charset="-122"/>
                <a:ea typeface="Weibei SC" charset="-122"/>
              </a:rPr>
              <a:t>to fairly and flexibly exchange their digital assets using an egalitarian infrastructure.</a:t>
            </a:r>
          </a:p>
        </p:txBody>
      </p:sp>
    </p:spTree>
    <p:extLst>
      <p:ext uri="{BB962C8B-B14F-4D97-AF65-F5344CB8AC3E}">
        <p14:creationId xmlns:p14="http://schemas.microsoft.com/office/powerpoint/2010/main" val="36132275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9784" y="274638"/>
            <a:ext cx="11407514" cy="1143000"/>
          </a:xfrm>
        </p:spPr>
        <p:txBody>
          <a:bodyPr>
            <a:normAutofit fontScale="90000"/>
          </a:bodyPr>
          <a:lstStyle/>
          <a:p>
            <a:r>
              <a:rPr lang="en-US" altLang="zh-TW" dirty="0"/>
              <a:t>However, Digital Assets are always hidden inside…</a:t>
            </a:r>
            <a:endParaRPr lang="en-US" altLang="zh-CN" dirty="0"/>
          </a:p>
        </p:txBody>
      </p:sp>
      <p:sp>
        <p:nvSpPr>
          <p:cNvPr id="16" name="Round Diagonal Corner Rectangle 15">
            <a:extLst>
              <a:ext uri="{FF2B5EF4-FFF2-40B4-BE49-F238E27FC236}">
                <a16:creationId xmlns:a16="http://schemas.microsoft.com/office/drawing/2014/main" id="{B2939215-61F7-3B4E-849F-A3CE799F2DD0}"/>
              </a:ext>
            </a:extLst>
          </p:cNvPr>
          <p:cNvSpPr/>
          <p:nvPr/>
        </p:nvSpPr>
        <p:spPr>
          <a:xfrm>
            <a:off x="3668849" y="1884446"/>
            <a:ext cx="4339999" cy="3363870"/>
          </a:xfrm>
          <a:prstGeom prst="round2Diag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TW" sz="4000" dirty="0">
                <a:latin typeface="Weibei SC" panose="03000800000000000000" pitchFamily="66" charset="-128"/>
                <a:ea typeface="Weibei SC" panose="03000800000000000000" pitchFamily="66" charset="-128"/>
              </a:rPr>
              <a:t>The </a:t>
            </a:r>
            <a:r>
              <a:rPr lang="en-US" altLang="zh-TW" sz="4000" dirty="0" err="1">
                <a:latin typeface="Weibei SC" panose="03000800000000000000" pitchFamily="66" charset="-128"/>
                <a:ea typeface="Weibei SC" panose="03000800000000000000" pitchFamily="66" charset="-128"/>
              </a:rPr>
              <a:t>Blakcbox</a:t>
            </a:r>
            <a:r>
              <a:rPr lang="en-US" altLang="zh-TW" sz="4000" dirty="0">
                <a:latin typeface="Weibei SC" panose="03000800000000000000" pitchFamily="66" charset="-128"/>
                <a:ea typeface="Weibei SC" panose="03000800000000000000" pitchFamily="66" charset="-128"/>
              </a:rPr>
              <a:t> of </a:t>
            </a:r>
          </a:p>
          <a:p>
            <a:pPr algn="ctr"/>
            <a:r>
              <a:rPr lang="en-US" sz="4000" dirty="0">
                <a:latin typeface="Weibei SC" panose="03000800000000000000" pitchFamily="66" charset="-128"/>
                <a:ea typeface="Weibei SC" panose="03000800000000000000" pitchFamily="66" charset="-128"/>
              </a:rPr>
              <a:t>Information</a:t>
            </a:r>
          </a:p>
          <a:p>
            <a:pPr algn="ctr"/>
            <a:r>
              <a:rPr lang="en-US" sz="4000" dirty="0">
                <a:latin typeface="Weibei SC" panose="03000800000000000000" pitchFamily="66" charset="-128"/>
                <a:ea typeface="Weibei SC" panose="03000800000000000000" pitchFamily="66" charset="-128"/>
              </a:rPr>
              <a:t>System</a:t>
            </a:r>
          </a:p>
        </p:txBody>
      </p:sp>
    </p:spTree>
    <p:extLst>
      <p:ext uri="{BB962C8B-B14F-4D97-AF65-F5344CB8AC3E}">
        <p14:creationId xmlns:p14="http://schemas.microsoft.com/office/powerpoint/2010/main" val="39146751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9784" y="274638"/>
            <a:ext cx="11407514" cy="1143000"/>
          </a:xfrm>
        </p:spPr>
        <p:txBody>
          <a:bodyPr>
            <a:normAutofit fontScale="90000"/>
          </a:bodyPr>
          <a:lstStyle/>
          <a:p>
            <a:r>
              <a:rPr lang="en-US" altLang="zh-TW" dirty="0"/>
              <a:t>Blockchain is the foundation for tokenize </a:t>
            </a:r>
            <a:r>
              <a:rPr lang="en-US" altLang="zh-TW" dirty="0" err="1"/>
              <a:t>evverything</a:t>
            </a:r>
            <a:endParaRPr lang="en-US" altLang="zh-CN" dirty="0"/>
          </a:p>
        </p:txBody>
      </p:sp>
      <p:graphicFrame>
        <p:nvGraphicFramePr>
          <p:cNvPr id="3" name="Table 2">
            <a:extLst>
              <a:ext uri="{FF2B5EF4-FFF2-40B4-BE49-F238E27FC236}">
                <a16:creationId xmlns:a16="http://schemas.microsoft.com/office/drawing/2014/main" id="{235763BB-C65C-D448-A2B0-E0D3CE2AFCBF}"/>
              </a:ext>
            </a:extLst>
          </p:cNvPr>
          <p:cNvGraphicFramePr>
            <a:graphicFrameLocks noGrp="1"/>
          </p:cNvGraphicFramePr>
          <p:nvPr>
            <p:extLst>
              <p:ext uri="{D42A27DB-BD31-4B8C-83A1-F6EECF244321}">
                <p14:modId xmlns:p14="http://schemas.microsoft.com/office/powerpoint/2010/main" val="2326933019"/>
              </p:ext>
            </p:extLst>
          </p:nvPr>
        </p:nvGraphicFramePr>
        <p:xfrm>
          <a:off x="553155" y="1763889"/>
          <a:ext cx="11266312" cy="4710109"/>
        </p:xfrm>
        <a:graphic>
          <a:graphicData uri="http://schemas.openxmlformats.org/drawingml/2006/table">
            <a:tbl>
              <a:tblPr firstRow="1" bandRow="1">
                <a:tableStyleId>{5C22544A-7EE6-4342-B048-85BDC9FD1C3A}</a:tableStyleId>
              </a:tblPr>
              <a:tblGrid>
                <a:gridCol w="5633156">
                  <a:extLst>
                    <a:ext uri="{9D8B030D-6E8A-4147-A177-3AD203B41FA5}">
                      <a16:colId xmlns:a16="http://schemas.microsoft.com/office/drawing/2014/main" val="3843293947"/>
                    </a:ext>
                  </a:extLst>
                </a:gridCol>
                <a:gridCol w="5633156">
                  <a:extLst>
                    <a:ext uri="{9D8B030D-6E8A-4147-A177-3AD203B41FA5}">
                      <a16:colId xmlns:a16="http://schemas.microsoft.com/office/drawing/2014/main" val="1681289353"/>
                    </a:ext>
                  </a:extLst>
                </a:gridCol>
              </a:tblGrid>
              <a:tr h="930589">
                <a:tc>
                  <a:txBody>
                    <a:bodyPr/>
                    <a:lstStyle/>
                    <a:p>
                      <a:pPr algn="ctr"/>
                      <a:r>
                        <a:rPr lang="en-US" altLang="zh-TW" sz="3600" dirty="0">
                          <a:latin typeface="Weibei SC" panose="03000800000000000000" pitchFamily="66" charset="-128"/>
                          <a:ea typeface="Weibei SC" panose="03000800000000000000" pitchFamily="66" charset="-128"/>
                        </a:rPr>
                        <a:t>Traditional Digital Assets</a:t>
                      </a:r>
                      <a:endParaRPr lang="en-US" sz="3600" dirty="0">
                        <a:latin typeface="Weibei SC" panose="03000800000000000000" pitchFamily="66" charset="-128"/>
                        <a:ea typeface="Weibei SC" panose="03000800000000000000" pitchFamily="66" charset="-128"/>
                      </a:endParaRPr>
                    </a:p>
                  </a:txBody>
                  <a:tcPr anchor="ctr"/>
                </a:tc>
                <a:tc>
                  <a:txBody>
                    <a:bodyPr/>
                    <a:lstStyle/>
                    <a:p>
                      <a:pPr algn="ctr"/>
                      <a:r>
                        <a:rPr lang="en-US" altLang="zh-TW" sz="3600" dirty="0">
                          <a:latin typeface="Weibei SC" panose="03000800000000000000" pitchFamily="66" charset="-128"/>
                          <a:ea typeface="Weibei SC" panose="03000800000000000000" pitchFamily="66" charset="-128"/>
                        </a:rPr>
                        <a:t>Tokenized Digital Assets</a:t>
                      </a:r>
                      <a:endParaRPr lang="en-US" sz="3600" dirty="0">
                        <a:latin typeface="Weibei SC" panose="03000800000000000000" pitchFamily="66" charset="-128"/>
                        <a:ea typeface="Weibei SC" panose="03000800000000000000" pitchFamily="66" charset="-128"/>
                      </a:endParaRPr>
                    </a:p>
                  </a:txBody>
                  <a:tcPr anchor="ctr"/>
                </a:tc>
                <a:extLst>
                  <a:ext uri="{0D108BD9-81ED-4DB2-BD59-A6C34878D82A}">
                    <a16:rowId xmlns:a16="http://schemas.microsoft.com/office/drawing/2014/main" val="3584820360"/>
                  </a:ext>
                </a:extLst>
              </a:tr>
              <a:tr h="943514">
                <a:tc>
                  <a:txBody>
                    <a:bodyPr/>
                    <a:lstStyle/>
                    <a:p>
                      <a:pPr algn="ctr"/>
                      <a:r>
                        <a:rPr lang="en-US" altLang="zh-TW" sz="2800" dirty="0">
                          <a:latin typeface="Weibei SC" panose="03000800000000000000" pitchFamily="66" charset="-128"/>
                          <a:ea typeface="Weibei SC" panose="03000800000000000000" pitchFamily="66" charset="-128"/>
                        </a:rPr>
                        <a:t>Mostly static content</a:t>
                      </a:r>
                      <a:endParaRPr lang="en-US" sz="2800" dirty="0">
                        <a:latin typeface="Weibei SC" panose="03000800000000000000" pitchFamily="66" charset="-128"/>
                        <a:ea typeface="Weibei SC" panose="03000800000000000000" pitchFamily="66" charset="-128"/>
                      </a:endParaRPr>
                    </a:p>
                  </a:txBody>
                  <a:tcPr anchor="ctr"/>
                </a:tc>
                <a:tc>
                  <a:txBody>
                    <a:bodyPr/>
                    <a:lstStyle/>
                    <a:p>
                      <a:pPr algn="ctr"/>
                      <a:r>
                        <a:rPr lang="en-US" altLang="zh-TW" sz="2800" dirty="0">
                          <a:latin typeface="Weibei SC" panose="03000800000000000000" pitchFamily="66" charset="-128"/>
                          <a:ea typeface="Weibei SC" panose="03000800000000000000" pitchFamily="66" charset="-128"/>
                        </a:rPr>
                        <a:t>Dynamically Assigned and Transferable</a:t>
                      </a:r>
                      <a:endParaRPr lang="en-US" sz="2800" dirty="0">
                        <a:latin typeface="Weibei SC" panose="03000800000000000000" pitchFamily="66" charset="-128"/>
                        <a:ea typeface="Weibei SC" panose="03000800000000000000" pitchFamily="66" charset="-128"/>
                      </a:endParaRPr>
                    </a:p>
                  </a:txBody>
                  <a:tcPr anchor="ctr"/>
                </a:tc>
                <a:extLst>
                  <a:ext uri="{0D108BD9-81ED-4DB2-BD59-A6C34878D82A}">
                    <a16:rowId xmlns:a16="http://schemas.microsoft.com/office/drawing/2014/main" val="2174953449"/>
                  </a:ext>
                </a:extLst>
              </a:tr>
              <a:tr h="943514">
                <a:tc>
                  <a:txBody>
                    <a:bodyPr/>
                    <a:lstStyle/>
                    <a:p>
                      <a:pPr algn="ctr"/>
                      <a:r>
                        <a:rPr lang="en-US" sz="2800" dirty="0">
                          <a:latin typeface="Weibei SC" panose="03000800000000000000" pitchFamily="66" charset="-128"/>
                          <a:ea typeface="Weibei SC" panose="03000800000000000000" pitchFamily="66" charset="-128"/>
                        </a:rPr>
                        <a:t>Requires sophisticated technologists and coordination</a:t>
                      </a:r>
                    </a:p>
                  </a:txBody>
                  <a:tcPr anchor="ctr"/>
                </a:tc>
                <a:tc>
                  <a:txBody>
                    <a:bodyPr/>
                    <a:lstStyle/>
                    <a:p>
                      <a:pPr algn="ctr"/>
                      <a:r>
                        <a:rPr lang="en-US" altLang="zh-TW" sz="2800" dirty="0">
                          <a:latin typeface="Weibei SC" panose="03000800000000000000" pitchFamily="66" charset="-128"/>
                          <a:ea typeface="Weibei SC" panose="03000800000000000000" pitchFamily="66" charset="-128"/>
                        </a:rPr>
                        <a:t>Anyone can participate</a:t>
                      </a:r>
                      <a:endParaRPr lang="en-US" sz="2800" dirty="0">
                        <a:latin typeface="Weibei SC" panose="03000800000000000000" pitchFamily="66" charset="-128"/>
                        <a:ea typeface="Weibei SC" panose="03000800000000000000" pitchFamily="66" charset="-128"/>
                      </a:endParaRPr>
                    </a:p>
                  </a:txBody>
                  <a:tcPr anchor="ctr"/>
                </a:tc>
                <a:extLst>
                  <a:ext uri="{0D108BD9-81ED-4DB2-BD59-A6C34878D82A}">
                    <a16:rowId xmlns:a16="http://schemas.microsoft.com/office/drawing/2014/main" val="2715089484"/>
                  </a:ext>
                </a:extLst>
              </a:tr>
              <a:tr h="943514">
                <a:tc>
                  <a:txBody>
                    <a:bodyPr/>
                    <a:lstStyle/>
                    <a:p>
                      <a:pPr algn="ctr"/>
                      <a:r>
                        <a:rPr lang="en-US" altLang="zh-TW" sz="2800" dirty="0">
                          <a:latin typeface="Weibei SC" panose="03000800000000000000" pitchFamily="66" charset="-128"/>
                          <a:ea typeface="Weibei SC" panose="03000800000000000000" pitchFamily="66" charset="-128"/>
                        </a:rPr>
                        <a:t>Software developed for specific application contexts</a:t>
                      </a:r>
                      <a:endParaRPr lang="en-US" sz="2800" dirty="0">
                        <a:latin typeface="Weibei SC" panose="03000800000000000000" pitchFamily="66" charset="-128"/>
                        <a:ea typeface="Weibei SC" panose="03000800000000000000" pitchFamily="66" charset="-128"/>
                      </a:endParaRPr>
                    </a:p>
                  </a:txBody>
                  <a:tcPr anchor="ctr"/>
                </a:tc>
                <a:tc>
                  <a:txBody>
                    <a:bodyPr/>
                    <a:lstStyle/>
                    <a:p>
                      <a:pPr algn="ctr"/>
                      <a:r>
                        <a:rPr lang="en-US" altLang="zh-TW" sz="2800" dirty="0">
                          <a:latin typeface="Weibei SC" panose="03000800000000000000" pitchFamily="66" charset="-128"/>
                          <a:ea typeface="Weibei SC" panose="03000800000000000000" pitchFamily="66" charset="-128"/>
                        </a:rPr>
                        <a:t>One may re-target micro services for new purpose</a:t>
                      </a:r>
                      <a:endParaRPr lang="en-US" sz="2800" dirty="0">
                        <a:latin typeface="Weibei SC" panose="03000800000000000000" pitchFamily="66" charset="-128"/>
                        <a:ea typeface="Weibei SC" panose="03000800000000000000" pitchFamily="66" charset="-128"/>
                      </a:endParaRPr>
                    </a:p>
                  </a:txBody>
                  <a:tcPr anchor="ctr"/>
                </a:tc>
                <a:extLst>
                  <a:ext uri="{0D108BD9-81ED-4DB2-BD59-A6C34878D82A}">
                    <a16:rowId xmlns:a16="http://schemas.microsoft.com/office/drawing/2014/main" val="418529337"/>
                  </a:ext>
                </a:extLst>
              </a:tr>
              <a:tr h="943514">
                <a:tc>
                  <a:txBody>
                    <a:bodyPr/>
                    <a:lstStyle/>
                    <a:p>
                      <a:pPr algn="ctr"/>
                      <a:r>
                        <a:rPr lang="en-US" altLang="zh-TW" sz="2800" dirty="0">
                          <a:latin typeface="Weibei SC" panose="03000800000000000000" pitchFamily="66" charset="-128"/>
                          <a:ea typeface="Weibei SC" panose="03000800000000000000" pitchFamily="66" charset="-128"/>
                        </a:rPr>
                        <a:t>Professional Technologist and Legal Experts are involved</a:t>
                      </a:r>
                      <a:endParaRPr lang="en-US" sz="2800" dirty="0">
                        <a:latin typeface="Weibei SC" panose="03000800000000000000" pitchFamily="66" charset="-128"/>
                        <a:ea typeface="Weibei SC" panose="03000800000000000000" pitchFamily="66" charset="-128"/>
                      </a:endParaRPr>
                    </a:p>
                  </a:txBody>
                  <a:tcPr anchor="ctr"/>
                </a:tc>
                <a:tc>
                  <a:txBody>
                    <a:bodyPr/>
                    <a:lstStyle/>
                    <a:p>
                      <a:pPr algn="ctr"/>
                      <a:r>
                        <a:rPr lang="en-US" altLang="zh-TW" sz="2800" dirty="0">
                          <a:latin typeface="Weibei SC" panose="03000800000000000000" pitchFamily="66" charset="-128"/>
                          <a:ea typeface="Weibei SC" panose="03000800000000000000" pitchFamily="66" charset="-128"/>
                        </a:rPr>
                        <a:t>Personalized Asset Management</a:t>
                      </a:r>
                      <a:endParaRPr lang="en-US" sz="2800" dirty="0">
                        <a:latin typeface="Weibei SC" panose="03000800000000000000" pitchFamily="66" charset="-128"/>
                        <a:ea typeface="Weibei SC" panose="03000800000000000000" pitchFamily="66" charset="-128"/>
                      </a:endParaRPr>
                    </a:p>
                  </a:txBody>
                  <a:tcPr anchor="ctr"/>
                </a:tc>
                <a:extLst>
                  <a:ext uri="{0D108BD9-81ED-4DB2-BD59-A6C34878D82A}">
                    <a16:rowId xmlns:a16="http://schemas.microsoft.com/office/drawing/2014/main" val="481190999"/>
                  </a:ext>
                </a:extLst>
              </a:tr>
            </a:tbl>
          </a:graphicData>
        </a:graphic>
      </p:graphicFrame>
    </p:spTree>
    <p:extLst>
      <p:ext uri="{BB962C8B-B14F-4D97-AF65-F5344CB8AC3E}">
        <p14:creationId xmlns:p14="http://schemas.microsoft.com/office/powerpoint/2010/main" val="38645551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9784" y="274638"/>
            <a:ext cx="11407514" cy="1143000"/>
          </a:xfrm>
        </p:spPr>
        <p:txBody>
          <a:bodyPr>
            <a:normAutofit fontScale="90000"/>
          </a:bodyPr>
          <a:lstStyle/>
          <a:p>
            <a:r>
              <a:rPr lang="en-US" altLang="zh-TW" dirty="0"/>
              <a:t>Blockchain</a:t>
            </a:r>
            <a:r>
              <a:rPr lang="zh-Hans" altLang="en-US" dirty="0"/>
              <a:t>：</a:t>
            </a:r>
            <a:r>
              <a:rPr lang="en-US" altLang="zh-Hans" dirty="0"/>
              <a:t>A </a:t>
            </a:r>
            <a:r>
              <a:rPr lang="en-US" altLang="zh-TW" dirty="0"/>
              <a:t>Transparent Database </a:t>
            </a:r>
            <a:br>
              <a:rPr lang="en-US" altLang="zh-TW" dirty="0"/>
            </a:br>
            <a:r>
              <a:rPr lang="en-US" altLang="zh-TW" sz="3100" dirty="0"/>
              <a:t>with measurable trust-worthiness</a:t>
            </a:r>
            <a:endParaRPr lang="en-US" altLang="zh-CN" dirty="0"/>
          </a:p>
        </p:txBody>
      </p:sp>
      <p:sp>
        <p:nvSpPr>
          <p:cNvPr id="3" name="TextBox 2">
            <a:extLst>
              <a:ext uri="{FF2B5EF4-FFF2-40B4-BE49-F238E27FC236}">
                <a16:creationId xmlns:a16="http://schemas.microsoft.com/office/drawing/2014/main" id="{2A14289D-404A-A342-A314-10FAD34E15E6}"/>
              </a:ext>
            </a:extLst>
          </p:cNvPr>
          <p:cNvSpPr txBox="1"/>
          <p:nvPr/>
        </p:nvSpPr>
        <p:spPr>
          <a:xfrm>
            <a:off x="2553042" y="5761403"/>
            <a:ext cx="7242688" cy="707886"/>
          </a:xfrm>
          <a:prstGeom prst="rect">
            <a:avLst/>
          </a:prstGeom>
          <a:noFill/>
        </p:spPr>
        <p:txBody>
          <a:bodyPr wrap="none" rtlCol="0">
            <a:spAutoFit/>
          </a:bodyPr>
          <a:lstStyle/>
          <a:p>
            <a:pPr lvl="0" algn="ctr" defTabSz="457200">
              <a:defRPr/>
            </a:pPr>
            <a:r>
              <a:rPr kumimoji="0" lang="en-US" altLang="zh-Hans" sz="2000" b="0" i="0" u="none" strike="noStrike" kern="1200" cap="none" spc="0" normalizeH="0" baseline="0" noProof="0" dirty="0">
                <a:ln>
                  <a:noFill/>
                </a:ln>
                <a:solidFill>
                  <a:prstClr val="white"/>
                </a:solidFill>
                <a:effectLst/>
                <a:uLnTx/>
                <a:uFillTx/>
                <a:latin typeface="Weibei SC" panose="03000800000000000000" pitchFamily="66" charset="-128"/>
                <a:ea typeface="Weibei SC" panose="03000800000000000000" pitchFamily="66" charset="-128"/>
                <a:cs typeface="+mn-cs"/>
              </a:rPr>
              <a:t>Due to its large account name space (</a:t>
            </a:r>
            <a:r>
              <a:rPr lang="en-US" altLang="zh-CN" sz="2000" dirty="0">
                <a:solidFill>
                  <a:schemeClr val="bg1"/>
                </a:solidFill>
                <a:latin typeface="Weibei SC" panose="03000800000000000000" pitchFamily="66" charset="-128"/>
                <a:ea typeface="Weibei SC" panose="03000800000000000000" pitchFamily="66" charset="-128"/>
              </a:rPr>
              <a:t>10</a:t>
            </a:r>
            <a:r>
              <a:rPr lang="en-US" altLang="zh-CN" sz="2000" baseline="30000" dirty="0">
                <a:solidFill>
                  <a:schemeClr val="bg1"/>
                </a:solidFill>
                <a:latin typeface="Weibei SC" panose="03000800000000000000" pitchFamily="66" charset="-128"/>
                <a:ea typeface="Weibei SC" panose="03000800000000000000" pitchFamily="66" charset="-128"/>
              </a:rPr>
              <a:t>77</a:t>
            </a:r>
            <a:r>
              <a:rPr kumimoji="0" lang="en-US" altLang="zh-Hans" sz="2000" b="0" i="0" u="none" strike="noStrike" kern="1200" cap="none" spc="0" normalizeH="0" baseline="0" noProof="0" dirty="0">
                <a:ln>
                  <a:noFill/>
                </a:ln>
                <a:solidFill>
                  <a:prstClr val="white"/>
                </a:solidFill>
                <a:effectLst/>
                <a:uLnTx/>
                <a:uFillTx/>
                <a:latin typeface="Weibei SC" panose="03000800000000000000" pitchFamily="66" charset="-128"/>
                <a:ea typeface="Weibei SC" panose="03000800000000000000" pitchFamily="66" charset="-128"/>
                <a:cs typeface="+mn-cs"/>
              </a:rPr>
              <a:t>), </a:t>
            </a:r>
          </a:p>
          <a:p>
            <a:pPr lvl="0" algn="ctr" defTabSz="457200">
              <a:defRPr/>
            </a:pPr>
            <a:r>
              <a:rPr kumimoji="0" lang="en-US" altLang="zh-Hans" sz="2000" b="0" i="0" u="none" strike="noStrike" kern="1200" cap="none" spc="0" normalizeH="0" baseline="0" noProof="0" dirty="0">
                <a:ln>
                  <a:noFill/>
                </a:ln>
                <a:solidFill>
                  <a:prstClr val="white"/>
                </a:solidFill>
                <a:effectLst/>
                <a:uLnTx/>
                <a:uFillTx/>
                <a:latin typeface="Weibei SC" panose="03000800000000000000" pitchFamily="66" charset="-128"/>
                <a:ea typeface="Weibei SC" panose="03000800000000000000" pitchFamily="66" charset="-128"/>
                <a:cs typeface="+mn-cs"/>
              </a:rPr>
              <a:t>one may freely assign account to any thing and any time</a:t>
            </a:r>
            <a:endParaRPr kumimoji="0" lang="en-US" sz="2000" b="0" i="0" u="none" strike="noStrike" kern="1200" cap="none" spc="0" normalizeH="0" baseline="0" noProof="0" dirty="0">
              <a:ln>
                <a:noFill/>
              </a:ln>
              <a:solidFill>
                <a:prstClr val="white"/>
              </a:solidFill>
              <a:effectLst/>
              <a:uLnTx/>
              <a:uFillTx/>
              <a:latin typeface="Weibei SC" panose="03000800000000000000" pitchFamily="66" charset="-128"/>
              <a:ea typeface="Weibei SC" panose="03000800000000000000" pitchFamily="66" charset="-128"/>
              <a:cs typeface="+mn-cs"/>
            </a:endParaRPr>
          </a:p>
        </p:txBody>
      </p:sp>
      <p:cxnSp>
        <p:nvCxnSpPr>
          <p:cNvPr id="42" name="Straight Arrow Connector 41">
            <a:extLst>
              <a:ext uri="{FF2B5EF4-FFF2-40B4-BE49-F238E27FC236}">
                <a16:creationId xmlns:a16="http://schemas.microsoft.com/office/drawing/2014/main" id="{1BADA377-C918-284C-8A0A-60428EDDF495}"/>
              </a:ext>
            </a:extLst>
          </p:cNvPr>
          <p:cNvCxnSpPr>
            <a:cxnSpLocks/>
          </p:cNvCxnSpPr>
          <p:nvPr/>
        </p:nvCxnSpPr>
        <p:spPr>
          <a:xfrm flipV="1">
            <a:off x="-1872761" y="3371964"/>
            <a:ext cx="635013" cy="1"/>
          </a:xfrm>
          <a:prstGeom prst="straightConnector1">
            <a:avLst/>
          </a:prstGeom>
          <a:ln w="63500">
            <a:solidFill>
              <a:srgbClr val="FF0000"/>
            </a:solidFill>
            <a:tailEnd type="triangle" w="med" len="lg"/>
          </a:ln>
        </p:spPr>
        <p:style>
          <a:lnRef idx="2">
            <a:schemeClr val="accent1"/>
          </a:lnRef>
          <a:fillRef idx="0">
            <a:schemeClr val="accent1"/>
          </a:fillRef>
          <a:effectRef idx="1">
            <a:schemeClr val="accent1"/>
          </a:effectRef>
          <a:fontRef idx="minor">
            <a:schemeClr val="tx1"/>
          </a:fontRef>
        </p:style>
      </p:cxnSp>
      <p:cxnSp>
        <p:nvCxnSpPr>
          <p:cNvPr id="43" name="Straight Arrow Connector 42">
            <a:extLst>
              <a:ext uri="{FF2B5EF4-FFF2-40B4-BE49-F238E27FC236}">
                <a16:creationId xmlns:a16="http://schemas.microsoft.com/office/drawing/2014/main" id="{C652E850-7999-884B-839B-B7020CD7C808}"/>
              </a:ext>
            </a:extLst>
          </p:cNvPr>
          <p:cNvCxnSpPr>
            <a:cxnSpLocks/>
          </p:cNvCxnSpPr>
          <p:nvPr/>
        </p:nvCxnSpPr>
        <p:spPr>
          <a:xfrm>
            <a:off x="-829122" y="3371964"/>
            <a:ext cx="615462" cy="0"/>
          </a:xfrm>
          <a:prstGeom prst="straightConnector1">
            <a:avLst/>
          </a:prstGeom>
          <a:ln w="63500">
            <a:solidFill>
              <a:srgbClr val="FF0000"/>
            </a:solidFill>
            <a:tailEnd type="triangle" w="med" len="lg"/>
          </a:ln>
        </p:spPr>
        <p:style>
          <a:lnRef idx="2">
            <a:schemeClr val="accent1"/>
          </a:lnRef>
          <a:fillRef idx="0">
            <a:schemeClr val="accent1"/>
          </a:fillRef>
          <a:effectRef idx="1">
            <a:schemeClr val="accent1"/>
          </a:effectRef>
          <a:fontRef idx="minor">
            <a:schemeClr val="tx1"/>
          </a:fontRef>
        </p:style>
      </p:cxnSp>
      <p:sp>
        <p:nvSpPr>
          <p:cNvPr id="45" name="TextBox 44">
            <a:extLst>
              <a:ext uri="{FF2B5EF4-FFF2-40B4-BE49-F238E27FC236}">
                <a16:creationId xmlns:a16="http://schemas.microsoft.com/office/drawing/2014/main" id="{198B13B5-3DB3-3C44-B616-BEF23F0F8998}"/>
              </a:ext>
            </a:extLst>
          </p:cNvPr>
          <p:cNvSpPr txBox="1"/>
          <p:nvPr/>
        </p:nvSpPr>
        <p:spPr>
          <a:xfrm>
            <a:off x="-2021653" y="1952568"/>
            <a:ext cx="1011815" cy="646331"/>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Hans" sz="3600" b="0" i="0" u="none" strike="noStrike" kern="1200" cap="none" spc="0" normalizeH="0" baseline="0" noProof="0" dirty="0">
                <a:ln>
                  <a:noFill/>
                </a:ln>
                <a:solidFill>
                  <a:srgbClr val="FF0000"/>
                </a:solidFill>
                <a:effectLst/>
                <a:uLnTx/>
                <a:uFillTx/>
                <a:latin typeface="Weibei SC" panose="03000800000000000000" pitchFamily="66" charset="-128"/>
                <a:ea typeface="Weibei SC" panose="03000800000000000000" pitchFamily="66" charset="-128"/>
                <a:cs typeface="+mn-cs"/>
              </a:rPr>
              <a:t>sign</a:t>
            </a:r>
            <a:endParaRPr kumimoji="0" lang="en-US" sz="3600" b="0" i="0" u="none" strike="noStrike" kern="1200" cap="none" spc="0" normalizeH="0" baseline="0" noProof="0" dirty="0">
              <a:ln>
                <a:noFill/>
              </a:ln>
              <a:solidFill>
                <a:srgbClr val="FF0000"/>
              </a:solidFill>
              <a:effectLst/>
              <a:uLnTx/>
              <a:uFillTx/>
              <a:latin typeface="Weibei SC" panose="03000800000000000000" pitchFamily="66" charset="-128"/>
              <a:ea typeface="Weibei SC" panose="03000800000000000000" pitchFamily="66" charset="-128"/>
              <a:cs typeface="+mn-cs"/>
            </a:endParaRPr>
          </a:p>
        </p:txBody>
      </p:sp>
      <p:cxnSp>
        <p:nvCxnSpPr>
          <p:cNvPr id="57" name="Straight Arrow Connector 56">
            <a:extLst>
              <a:ext uri="{FF2B5EF4-FFF2-40B4-BE49-F238E27FC236}">
                <a16:creationId xmlns:a16="http://schemas.microsoft.com/office/drawing/2014/main" id="{C8C0B996-9769-484C-8228-2D55401A9460}"/>
              </a:ext>
            </a:extLst>
          </p:cNvPr>
          <p:cNvCxnSpPr>
            <a:cxnSpLocks/>
          </p:cNvCxnSpPr>
          <p:nvPr/>
        </p:nvCxnSpPr>
        <p:spPr>
          <a:xfrm>
            <a:off x="13337886" y="3435928"/>
            <a:ext cx="720969" cy="0"/>
          </a:xfrm>
          <a:prstGeom prst="straightConnector1">
            <a:avLst/>
          </a:prstGeom>
          <a:ln w="63500">
            <a:solidFill>
              <a:srgbClr val="FF0000"/>
            </a:solidFill>
            <a:tailEnd type="triangle" w="med" len="lg"/>
          </a:ln>
        </p:spPr>
        <p:style>
          <a:lnRef idx="2">
            <a:schemeClr val="accent1"/>
          </a:lnRef>
          <a:fillRef idx="0">
            <a:schemeClr val="accent1"/>
          </a:fillRef>
          <a:effectRef idx="1">
            <a:schemeClr val="accent1"/>
          </a:effectRef>
          <a:fontRef idx="minor">
            <a:schemeClr val="tx1"/>
          </a:fontRef>
        </p:style>
      </p:cxnSp>
      <p:sp>
        <p:nvSpPr>
          <p:cNvPr id="60" name="TextBox 59">
            <a:extLst>
              <a:ext uri="{FF2B5EF4-FFF2-40B4-BE49-F238E27FC236}">
                <a16:creationId xmlns:a16="http://schemas.microsoft.com/office/drawing/2014/main" id="{CB042512-C5FC-EB4A-8010-6170F08BC721}"/>
              </a:ext>
            </a:extLst>
          </p:cNvPr>
          <p:cNvSpPr txBox="1"/>
          <p:nvPr/>
        </p:nvSpPr>
        <p:spPr>
          <a:xfrm>
            <a:off x="13139784" y="2056211"/>
            <a:ext cx="1297150" cy="646331"/>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Hans" sz="3600" b="0" i="0" u="none" strike="noStrike" kern="1200" cap="none" spc="0" normalizeH="0" baseline="0" noProof="0" dirty="0">
                <a:ln>
                  <a:noFill/>
                </a:ln>
                <a:solidFill>
                  <a:srgbClr val="FF0000"/>
                </a:solidFill>
                <a:effectLst/>
                <a:uLnTx/>
                <a:uFillTx/>
                <a:latin typeface="Weibei SC" panose="03000800000000000000" pitchFamily="66" charset="-128"/>
                <a:ea typeface="Weibei SC" panose="03000800000000000000" pitchFamily="66" charset="-128"/>
                <a:cs typeface="+mn-cs"/>
              </a:rPr>
              <a:t>chain</a:t>
            </a:r>
            <a:endParaRPr kumimoji="0" lang="en-US" sz="3600" b="0" i="0" u="none" strike="noStrike" kern="1200" cap="none" spc="0" normalizeH="0" baseline="0" noProof="0" dirty="0">
              <a:ln>
                <a:noFill/>
              </a:ln>
              <a:solidFill>
                <a:srgbClr val="FF0000"/>
              </a:solidFill>
              <a:effectLst/>
              <a:uLnTx/>
              <a:uFillTx/>
              <a:latin typeface="Weibei SC" panose="03000800000000000000" pitchFamily="66" charset="-128"/>
              <a:ea typeface="Weibei SC" panose="03000800000000000000" pitchFamily="66" charset="-128"/>
              <a:cs typeface="+mn-cs"/>
            </a:endParaRPr>
          </a:p>
        </p:txBody>
      </p:sp>
      <p:pic>
        <p:nvPicPr>
          <p:cNvPr id="70" name="Picture 69">
            <a:extLst>
              <a:ext uri="{FF2B5EF4-FFF2-40B4-BE49-F238E27FC236}">
                <a16:creationId xmlns:a16="http://schemas.microsoft.com/office/drawing/2014/main" id="{CC476968-1BA7-0442-A310-7A6D74C8C1B1}"/>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830267" y="1356573"/>
            <a:ext cx="8688239" cy="4030781"/>
          </a:xfrm>
          <a:prstGeom prst="rect">
            <a:avLst/>
          </a:prstGeom>
        </p:spPr>
      </p:pic>
      <p:sp>
        <p:nvSpPr>
          <p:cNvPr id="17" name="TextBox 16">
            <a:extLst>
              <a:ext uri="{FF2B5EF4-FFF2-40B4-BE49-F238E27FC236}">
                <a16:creationId xmlns:a16="http://schemas.microsoft.com/office/drawing/2014/main" id="{D77DAFD4-4D64-9041-AD9F-6B15ED2080FF}"/>
              </a:ext>
            </a:extLst>
          </p:cNvPr>
          <p:cNvSpPr txBox="1"/>
          <p:nvPr/>
        </p:nvSpPr>
        <p:spPr>
          <a:xfrm>
            <a:off x="2330183" y="5387354"/>
            <a:ext cx="7673896" cy="369332"/>
          </a:xfrm>
          <a:prstGeom prst="rect">
            <a:avLst/>
          </a:prstGeom>
          <a:noFill/>
        </p:spPr>
        <p:txBody>
          <a:bodyPr wrap="none" rtlCol="0">
            <a:spAutoFit/>
          </a:bodyPr>
          <a:lstStyle/>
          <a:p>
            <a:r>
              <a:rPr lang="en-US" altLang="zh-TW" dirty="0">
                <a:solidFill>
                  <a:schemeClr val="bg1"/>
                </a:solidFill>
                <a:latin typeface="Weibei SC" panose="03000800000000000000" pitchFamily="66" charset="-128"/>
                <a:ea typeface="Weibei SC" panose="03000800000000000000" pitchFamily="66" charset="-128"/>
              </a:rPr>
              <a:t>Blockchain uses a  </a:t>
            </a:r>
            <a:r>
              <a:rPr lang="en-US" altLang="zh-CN" dirty="0">
                <a:solidFill>
                  <a:schemeClr val="bg1"/>
                </a:solidFill>
                <a:latin typeface="Weibei SC" panose="03000800000000000000" pitchFamily="66" charset="-128"/>
                <a:ea typeface="Weibei SC" panose="03000800000000000000" pitchFamily="66" charset="-128"/>
              </a:rPr>
              <a:t>256 bit wide </a:t>
            </a:r>
            <a:r>
              <a:rPr lang="en-US" altLang="zh-TW" dirty="0">
                <a:solidFill>
                  <a:schemeClr val="bg1"/>
                </a:solidFill>
                <a:latin typeface="Weibei SC" panose="03000800000000000000" pitchFamily="66" charset="-128"/>
                <a:ea typeface="Weibei SC" panose="03000800000000000000" pitchFamily="66" charset="-128"/>
              </a:rPr>
              <a:t>account format</a:t>
            </a:r>
            <a:r>
              <a:rPr lang="zh-CN" altLang="en-US" dirty="0">
                <a:solidFill>
                  <a:schemeClr val="bg1"/>
                </a:solidFill>
                <a:latin typeface="Weibei SC" panose="03000800000000000000" pitchFamily="66" charset="-128"/>
                <a:ea typeface="Weibei SC" panose="03000800000000000000" pitchFamily="66" charset="-128"/>
              </a:rPr>
              <a:t>：</a:t>
            </a:r>
            <a:r>
              <a:rPr lang="en-US" altLang="zh-CN" dirty="0">
                <a:solidFill>
                  <a:schemeClr val="bg1"/>
                </a:solidFill>
                <a:latin typeface="Weibei SC" panose="03000800000000000000" pitchFamily="66" charset="-128"/>
                <a:ea typeface="Weibei SC" panose="03000800000000000000" pitchFamily="66" charset="-128"/>
              </a:rPr>
              <a:t>2</a:t>
            </a:r>
            <a:r>
              <a:rPr lang="en-US" altLang="zh-CN" baseline="30000" dirty="0">
                <a:solidFill>
                  <a:schemeClr val="bg1"/>
                </a:solidFill>
                <a:latin typeface="Weibei SC" panose="03000800000000000000" pitchFamily="66" charset="-128"/>
                <a:ea typeface="Weibei SC" panose="03000800000000000000" pitchFamily="66" charset="-128"/>
              </a:rPr>
              <a:t>256</a:t>
            </a:r>
            <a:r>
              <a:rPr lang="en-US" altLang="zh-CN" dirty="0">
                <a:solidFill>
                  <a:schemeClr val="bg1"/>
                </a:solidFill>
                <a:latin typeface="Weibei SC" panose="03000800000000000000" pitchFamily="66" charset="-128"/>
                <a:ea typeface="Weibei SC" panose="03000800000000000000" pitchFamily="66" charset="-128"/>
              </a:rPr>
              <a:t>=10</a:t>
            </a:r>
            <a:r>
              <a:rPr lang="en-US" altLang="zh-CN" baseline="30000" dirty="0">
                <a:solidFill>
                  <a:schemeClr val="bg1"/>
                </a:solidFill>
                <a:latin typeface="Weibei SC" panose="03000800000000000000" pitchFamily="66" charset="-128"/>
                <a:ea typeface="Weibei SC" panose="03000800000000000000" pitchFamily="66" charset="-128"/>
              </a:rPr>
              <a:t>77</a:t>
            </a:r>
            <a:r>
              <a:rPr lang="en-US" altLang="zh-CN" dirty="0">
                <a:solidFill>
                  <a:schemeClr val="bg1"/>
                </a:solidFill>
                <a:latin typeface="Weibei SC" panose="03000800000000000000" pitchFamily="66" charset="-128"/>
                <a:ea typeface="Weibei SC" panose="03000800000000000000" pitchFamily="66" charset="-128"/>
              </a:rPr>
              <a:t>=10</a:t>
            </a:r>
            <a:r>
              <a:rPr lang="en-US" altLang="zh-CN" baseline="30000" dirty="0">
                <a:solidFill>
                  <a:schemeClr val="bg1"/>
                </a:solidFill>
                <a:latin typeface="Weibei SC" panose="03000800000000000000" pitchFamily="66" charset="-128"/>
                <a:ea typeface="Weibei SC" panose="03000800000000000000" pitchFamily="66" charset="-128"/>
              </a:rPr>
              <a:t>50</a:t>
            </a:r>
            <a:r>
              <a:rPr lang="zh-CN" altLang="en-US" dirty="0">
                <a:solidFill>
                  <a:schemeClr val="bg1"/>
                </a:solidFill>
                <a:latin typeface="Weibei SC" panose="03000800000000000000" pitchFamily="66" charset="-128"/>
                <a:ea typeface="Weibei SC" panose="03000800000000000000" pitchFamily="66" charset="-128"/>
              </a:rPr>
              <a:t>*</a:t>
            </a:r>
            <a:r>
              <a:rPr lang="en-US" altLang="zh-CN" dirty="0">
                <a:solidFill>
                  <a:schemeClr val="bg1"/>
                </a:solidFill>
                <a:latin typeface="Weibei SC" panose="03000800000000000000" pitchFamily="66" charset="-128"/>
                <a:ea typeface="Weibei SC" panose="03000800000000000000" pitchFamily="66" charset="-128"/>
              </a:rPr>
              <a:t>10</a:t>
            </a:r>
            <a:r>
              <a:rPr lang="en-US" altLang="zh-CN" baseline="30000" dirty="0">
                <a:solidFill>
                  <a:schemeClr val="bg1"/>
                </a:solidFill>
                <a:latin typeface="Weibei SC" panose="03000800000000000000" pitchFamily="66" charset="-128"/>
                <a:ea typeface="Weibei SC" panose="03000800000000000000" pitchFamily="66" charset="-128"/>
              </a:rPr>
              <a:t>27</a:t>
            </a:r>
            <a:endParaRPr lang="en-US" baseline="30000" dirty="0">
              <a:solidFill>
                <a:schemeClr val="bg1"/>
              </a:solidFill>
              <a:latin typeface="Weibei SC" panose="03000800000000000000" pitchFamily="66" charset="-128"/>
              <a:ea typeface="Weibei SC" panose="03000800000000000000" pitchFamily="66" charset="-128"/>
            </a:endParaRPr>
          </a:p>
        </p:txBody>
      </p:sp>
    </p:spTree>
    <p:extLst>
      <p:ext uri="{BB962C8B-B14F-4D97-AF65-F5344CB8AC3E}">
        <p14:creationId xmlns:p14="http://schemas.microsoft.com/office/powerpoint/2010/main" val="18394967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9784" y="274638"/>
            <a:ext cx="11407514" cy="1143000"/>
          </a:xfrm>
        </p:spPr>
        <p:txBody>
          <a:bodyPr>
            <a:normAutofit/>
          </a:bodyPr>
          <a:lstStyle/>
          <a:p>
            <a:r>
              <a:rPr lang="zh-TW" altLang="en-US" dirty="0"/>
              <a:t>数字资产可被打包为通证化货币</a:t>
            </a:r>
            <a:endParaRPr lang="en-US" altLang="zh-CN" dirty="0"/>
          </a:p>
        </p:txBody>
      </p:sp>
      <p:sp>
        <p:nvSpPr>
          <p:cNvPr id="5" name="TextBox 4">
            <a:extLst>
              <a:ext uri="{FF2B5EF4-FFF2-40B4-BE49-F238E27FC236}">
                <a16:creationId xmlns:a16="http://schemas.microsoft.com/office/drawing/2014/main" id="{F7EC05AC-9FAB-1040-8E7F-B2880E394330}"/>
              </a:ext>
            </a:extLst>
          </p:cNvPr>
          <p:cNvSpPr txBox="1"/>
          <p:nvPr/>
        </p:nvSpPr>
        <p:spPr>
          <a:xfrm>
            <a:off x="2427769" y="1523340"/>
            <a:ext cx="7673896" cy="369332"/>
          </a:xfrm>
          <a:prstGeom prst="rect">
            <a:avLst/>
          </a:prstGeom>
          <a:noFill/>
        </p:spPr>
        <p:txBody>
          <a:bodyPr wrap="none" rtlCol="0">
            <a:spAutoFit/>
          </a:bodyPr>
          <a:lstStyle/>
          <a:p>
            <a:r>
              <a:rPr lang="en-US" altLang="zh-TW" dirty="0">
                <a:solidFill>
                  <a:schemeClr val="bg1"/>
                </a:solidFill>
                <a:latin typeface="Weibei SC" panose="03000800000000000000" pitchFamily="66" charset="-128"/>
                <a:ea typeface="Weibei SC" panose="03000800000000000000" pitchFamily="66" charset="-128"/>
              </a:rPr>
              <a:t>Blockchain uses a  </a:t>
            </a:r>
            <a:r>
              <a:rPr lang="en-US" altLang="zh-CN" dirty="0">
                <a:solidFill>
                  <a:schemeClr val="bg1"/>
                </a:solidFill>
                <a:latin typeface="Weibei SC" panose="03000800000000000000" pitchFamily="66" charset="-128"/>
                <a:ea typeface="Weibei SC" panose="03000800000000000000" pitchFamily="66" charset="-128"/>
              </a:rPr>
              <a:t>256 bit wide </a:t>
            </a:r>
            <a:r>
              <a:rPr lang="en-US" altLang="zh-TW" dirty="0">
                <a:solidFill>
                  <a:schemeClr val="bg1"/>
                </a:solidFill>
                <a:latin typeface="Weibei SC" panose="03000800000000000000" pitchFamily="66" charset="-128"/>
                <a:ea typeface="Weibei SC" panose="03000800000000000000" pitchFamily="66" charset="-128"/>
              </a:rPr>
              <a:t>account format</a:t>
            </a:r>
            <a:r>
              <a:rPr lang="zh-CN" altLang="en-US" dirty="0">
                <a:solidFill>
                  <a:schemeClr val="bg1"/>
                </a:solidFill>
                <a:latin typeface="Weibei SC" panose="03000800000000000000" pitchFamily="66" charset="-128"/>
                <a:ea typeface="Weibei SC" panose="03000800000000000000" pitchFamily="66" charset="-128"/>
              </a:rPr>
              <a:t>：</a:t>
            </a:r>
            <a:r>
              <a:rPr lang="en-US" altLang="zh-CN" dirty="0">
                <a:solidFill>
                  <a:schemeClr val="bg1"/>
                </a:solidFill>
                <a:latin typeface="Weibei SC" panose="03000800000000000000" pitchFamily="66" charset="-128"/>
                <a:ea typeface="Weibei SC" panose="03000800000000000000" pitchFamily="66" charset="-128"/>
              </a:rPr>
              <a:t>2</a:t>
            </a:r>
            <a:r>
              <a:rPr lang="en-US" altLang="zh-CN" baseline="30000" dirty="0">
                <a:solidFill>
                  <a:schemeClr val="bg1"/>
                </a:solidFill>
                <a:latin typeface="Weibei SC" panose="03000800000000000000" pitchFamily="66" charset="-128"/>
                <a:ea typeface="Weibei SC" panose="03000800000000000000" pitchFamily="66" charset="-128"/>
              </a:rPr>
              <a:t>256</a:t>
            </a:r>
            <a:r>
              <a:rPr lang="en-US" altLang="zh-CN" dirty="0">
                <a:solidFill>
                  <a:schemeClr val="bg1"/>
                </a:solidFill>
                <a:latin typeface="Weibei SC" panose="03000800000000000000" pitchFamily="66" charset="-128"/>
                <a:ea typeface="Weibei SC" panose="03000800000000000000" pitchFamily="66" charset="-128"/>
              </a:rPr>
              <a:t>=10</a:t>
            </a:r>
            <a:r>
              <a:rPr lang="en-US" altLang="zh-CN" baseline="30000" dirty="0">
                <a:solidFill>
                  <a:schemeClr val="bg1"/>
                </a:solidFill>
                <a:latin typeface="Weibei SC" panose="03000800000000000000" pitchFamily="66" charset="-128"/>
                <a:ea typeface="Weibei SC" panose="03000800000000000000" pitchFamily="66" charset="-128"/>
              </a:rPr>
              <a:t>77</a:t>
            </a:r>
            <a:r>
              <a:rPr lang="en-US" altLang="zh-CN" dirty="0">
                <a:solidFill>
                  <a:schemeClr val="bg1"/>
                </a:solidFill>
                <a:latin typeface="Weibei SC" panose="03000800000000000000" pitchFamily="66" charset="-128"/>
                <a:ea typeface="Weibei SC" panose="03000800000000000000" pitchFamily="66" charset="-128"/>
              </a:rPr>
              <a:t>=10</a:t>
            </a:r>
            <a:r>
              <a:rPr lang="en-US" altLang="zh-CN" baseline="30000" dirty="0">
                <a:solidFill>
                  <a:schemeClr val="bg1"/>
                </a:solidFill>
                <a:latin typeface="Weibei SC" panose="03000800000000000000" pitchFamily="66" charset="-128"/>
                <a:ea typeface="Weibei SC" panose="03000800000000000000" pitchFamily="66" charset="-128"/>
              </a:rPr>
              <a:t>50</a:t>
            </a:r>
            <a:r>
              <a:rPr lang="zh-CN" altLang="en-US" dirty="0">
                <a:solidFill>
                  <a:schemeClr val="bg1"/>
                </a:solidFill>
                <a:latin typeface="Weibei SC" panose="03000800000000000000" pitchFamily="66" charset="-128"/>
                <a:ea typeface="Weibei SC" panose="03000800000000000000" pitchFamily="66" charset="-128"/>
              </a:rPr>
              <a:t>*</a:t>
            </a:r>
            <a:r>
              <a:rPr lang="en-US" altLang="zh-CN" dirty="0">
                <a:solidFill>
                  <a:schemeClr val="bg1"/>
                </a:solidFill>
                <a:latin typeface="Weibei SC" panose="03000800000000000000" pitchFamily="66" charset="-128"/>
                <a:ea typeface="Weibei SC" panose="03000800000000000000" pitchFamily="66" charset="-128"/>
              </a:rPr>
              <a:t>10</a:t>
            </a:r>
            <a:r>
              <a:rPr lang="en-US" altLang="zh-CN" baseline="30000" dirty="0">
                <a:solidFill>
                  <a:schemeClr val="bg1"/>
                </a:solidFill>
                <a:latin typeface="Weibei SC" panose="03000800000000000000" pitchFamily="66" charset="-128"/>
                <a:ea typeface="Weibei SC" panose="03000800000000000000" pitchFamily="66" charset="-128"/>
              </a:rPr>
              <a:t>27</a:t>
            </a:r>
            <a:endParaRPr lang="en-US" baseline="30000" dirty="0">
              <a:solidFill>
                <a:schemeClr val="bg1"/>
              </a:solidFill>
              <a:latin typeface="Weibei SC" panose="03000800000000000000" pitchFamily="66" charset="-128"/>
              <a:ea typeface="Weibei SC" panose="03000800000000000000" pitchFamily="66" charset="-128"/>
            </a:endParaRPr>
          </a:p>
        </p:txBody>
      </p:sp>
      <p:sp>
        <p:nvSpPr>
          <p:cNvPr id="6" name="Round Diagonal Corner Rectangle 5">
            <a:extLst>
              <a:ext uri="{FF2B5EF4-FFF2-40B4-BE49-F238E27FC236}">
                <a16:creationId xmlns:a16="http://schemas.microsoft.com/office/drawing/2014/main" id="{79971F13-0EB3-E846-9B4B-1D55DC3C7D12}"/>
              </a:ext>
            </a:extLst>
          </p:cNvPr>
          <p:cNvSpPr/>
          <p:nvPr/>
        </p:nvSpPr>
        <p:spPr>
          <a:xfrm>
            <a:off x="3668849" y="1884446"/>
            <a:ext cx="4339999" cy="3363870"/>
          </a:xfrm>
          <a:prstGeom prst="round2Diag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TW" sz="4000" dirty="0">
                <a:latin typeface="Weibei SC" panose="03000800000000000000" pitchFamily="66" charset="-128"/>
                <a:ea typeface="Weibei SC" panose="03000800000000000000" pitchFamily="66" charset="-128"/>
              </a:rPr>
              <a:t>The </a:t>
            </a:r>
            <a:r>
              <a:rPr lang="en-US" altLang="zh-TW" sz="4000" dirty="0" err="1">
                <a:latin typeface="Weibei SC" panose="03000800000000000000" pitchFamily="66" charset="-128"/>
                <a:ea typeface="Weibei SC" panose="03000800000000000000" pitchFamily="66" charset="-128"/>
              </a:rPr>
              <a:t>Blakcbox</a:t>
            </a:r>
            <a:r>
              <a:rPr lang="en-US" altLang="zh-TW" sz="4000" dirty="0">
                <a:latin typeface="Weibei SC" panose="03000800000000000000" pitchFamily="66" charset="-128"/>
                <a:ea typeface="Weibei SC" panose="03000800000000000000" pitchFamily="66" charset="-128"/>
              </a:rPr>
              <a:t> of </a:t>
            </a:r>
          </a:p>
          <a:p>
            <a:pPr algn="ctr"/>
            <a:r>
              <a:rPr lang="en-US" sz="4000" dirty="0">
                <a:latin typeface="Weibei SC" panose="03000800000000000000" pitchFamily="66" charset="-128"/>
                <a:ea typeface="Weibei SC" panose="03000800000000000000" pitchFamily="66" charset="-128"/>
              </a:rPr>
              <a:t>Information</a:t>
            </a:r>
          </a:p>
          <a:p>
            <a:pPr algn="ctr"/>
            <a:r>
              <a:rPr lang="en-US" sz="4000" dirty="0">
                <a:latin typeface="Weibei SC" panose="03000800000000000000" pitchFamily="66" charset="-128"/>
                <a:ea typeface="Weibei SC" panose="03000800000000000000" pitchFamily="66" charset="-128"/>
              </a:rPr>
              <a:t>System</a:t>
            </a:r>
          </a:p>
        </p:txBody>
      </p:sp>
    </p:spTree>
    <p:extLst>
      <p:ext uri="{BB962C8B-B14F-4D97-AF65-F5344CB8AC3E}">
        <p14:creationId xmlns:p14="http://schemas.microsoft.com/office/powerpoint/2010/main" val="3314168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ound Diagonal Corner Rectangle 27">
            <a:extLst>
              <a:ext uri="{FF2B5EF4-FFF2-40B4-BE49-F238E27FC236}">
                <a16:creationId xmlns:a16="http://schemas.microsoft.com/office/drawing/2014/main" id="{A3523A30-6553-624D-A52E-2B7780C5CF7B}"/>
              </a:ext>
            </a:extLst>
          </p:cNvPr>
          <p:cNvSpPr/>
          <p:nvPr/>
        </p:nvSpPr>
        <p:spPr>
          <a:xfrm>
            <a:off x="3668849" y="1884446"/>
            <a:ext cx="4339999" cy="3363870"/>
          </a:xfrm>
          <a:prstGeom prst="round2Diag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TW" sz="4000" dirty="0">
                <a:latin typeface="Weibei SC" panose="03000800000000000000" pitchFamily="66" charset="-128"/>
                <a:ea typeface="Weibei SC" panose="03000800000000000000" pitchFamily="66" charset="-128"/>
              </a:rPr>
              <a:t>The </a:t>
            </a:r>
            <a:r>
              <a:rPr lang="en-US" altLang="zh-TW" sz="4000" dirty="0" err="1">
                <a:latin typeface="Weibei SC" panose="03000800000000000000" pitchFamily="66" charset="-128"/>
                <a:ea typeface="Weibei SC" panose="03000800000000000000" pitchFamily="66" charset="-128"/>
              </a:rPr>
              <a:t>Blakcbox</a:t>
            </a:r>
            <a:r>
              <a:rPr lang="en-US" altLang="zh-TW" sz="4000" dirty="0">
                <a:latin typeface="Weibei SC" panose="03000800000000000000" pitchFamily="66" charset="-128"/>
                <a:ea typeface="Weibei SC" panose="03000800000000000000" pitchFamily="66" charset="-128"/>
              </a:rPr>
              <a:t> of </a:t>
            </a:r>
          </a:p>
          <a:p>
            <a:pPr algn="ctr"/>
            <a:r>
              <a:rPr lang="en-US" sz="4000" dirty="0">
                <a:latin typeface="Weibei SC" panose="03000800000000000000" pitchFamily="66" charset="-128"/>
                <a:ea typeface="Weibei SC" panose="03000800000000000000" pitchFamily="66" charset="-128"/>
              </a:rPr>
              <a:t>Information</a:t>
            </a:r>
          </a:p>
          <a:p>
            <a:pPr algn="ctr"/>
            <a:r>
              <a:rPr lang="en-US" sz="4000" dirty="0">
                <a:latin typeface="Weibei SC" panose="03000800000000000000" pitchFamily="66" charset="-128"/>
                <a:ea typeface="Weibei SC" panose="03000800000000000000" pitchFamily="66" charset="-128"/>
              </a:rPr>
              <a:t>System</a:t>
            </a:r>
          </a:p>
        </p:txBody>
      </p:sp>
      <p:sp>
        <p:nvSpPr>
          <p:cNvPr id="2" name="Title 1"/>
          <p:cNvSpPr>
            <a:spLocks noGrp="1"/>
          </p:cNvSpPr>
          <p:nvPr>
            <p:ph type="title"/>
          </p:nvPr>
        </p:nvSpPr>
        <p:spPr>
          <a:xfrm>
            <a:off x="329784" y="274638"/>
            <a:ext cx="11407514" cy="1143000"/>
          </a:xfrm>
        </p:spPr>
        <p:txBody>
          <a:bodyPr>
            <a:normAutofit/>
          </a:bodyPr>
          <a:lstStyle/>
          <a:p>
            <a:r>
              <a:rPr lang="en-US" altLang="zh-TW" dirty="0"/>
              <a:t>All Digital Assets can be labeled as Token</a:t>
            </a:r>
            <a:endParaRPr lang="en-US" altLang="zh-CN" dirty="0"/>
          </a:p>
        </p:txBody>
      </p:sp>
      <p:grpSp>
        <p:nvGrpSpPr>
          <p:cNvPr id="4" name="Group 3">
            <a:extLst>
              <a:ext uri="{FF2B5EF4-FFF2-40B4-BE49-F238E27FC236}">
                <a16:creationId xmlns:a16="http://schemas.microsoft.com/office/drawing/2014/main" id="{2F027CEA-2A96-5746-A1AF-339CB0A370A1}"/>
              </a:ext>
            </a:extLst>
          </p:cNvPr>
          <p:cNvGrpSpPr/>
          <p:nvPr/>
        </p:nvGrpSpPr>
        <p:grpSpPr>
          <a:xfrm>
            <a:off x="401268" y="2190877"/>
            <a:ext cx="11190610" cy="3071125"/>
            <a:chOff x="401268" y="2190877"/>
            <a:chExt cx="11190610" cy="3071125"/>
          </a:xfrm>
        </p:grpSpPr>
        <p:sp>
          <p:nvSpPr>
            <p:cNvPr id="6" name="Round Diagonal Corner Rectangle 5">
              <a:extLst>
                <a:ext uri="{FF2B5EF4-FFF2-40B4-BE49-F238E27FC236}">
                  <a16:creationId xmlns:a16="http://schemas.microsoft.com/office/drawing/2014/main" id="{2285D71A-6191-0A45-90BB-8132200501EF}"/>
                </a:ext>
              </a:extLst>
            </p:cNvPr>
            <p:cNvSpPr/>
            <p:nvPr/>
          </p:nvSpPr>
          <p:spPr>
            <a:xfrm>
              <a:off x="4603088" y="2190877"/>
              <a:ext cx="2314222" cy="1225777"/>
            </a:xfrm>
            <a:prstGeom prst="round2Diag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TW" sz="2400" dirty="0">
                  <a:solidFill>
                    <a:schemeClr val="tx1"/>
                  </a:solidFill>
                  <a:latin typeface="Weibei SC" panose="03000800000000000000" pitchFamily="66" charset="-128"/>
                  <a:ea typeface="Weibei SC" panose="03000800000000000000" pitchFamily="66" charset="-128"/>
                </a:rPr>
                <a:t>Content Data</a:t>
              </a:r>
              <a:endParaRPr lang="en-US" sz="2400" dirty="0">
                <a:solidFill>
                  <a:schemeClr val="tx1"/>
                </a:solidFill>
                <a:latin typeface="Weibei SC" panose="03000800000000000000" pitchFamily="66" charset="-128"/>
                <a:ea typeface="Weibei SC" panose="03000800000000000000" pitchFamily="66" charset="-128"/>
              </a:endParaRPr>
            </a:p>
          </p:txBody>
        </p:sp>
        <p:sp>
          <p:nvSpPr>
            <p:cNvPr id="7" name="Round Diagonal Corner Rectangle 6">
              <a:extLst>
                <a:ext uri="{FF2B5EF4-FFF2-40B4-BE49-F238E27FC236}">
                  <a16:creationId xmlns:a16="http://schemas.microsoft.com/office/drawing/2014/main" id="{F3CD3DB8-DB6B-1841-97EA-3360A6F9EC9A}"/>
                </a:ext>
              </a:extLst>
            </p:cNvPr>
            <p:cNvSpPr/>
            <p:nvPr/>
          </p:nvSpPr>
          <p:spPr>
            <a:xfrm>
              <a:off x="4603088" y="3443564"/>
              <a:ext cx="2314222" cy="728420"/>
            </a:xfrm>
            <a:prstGeom prst="round2Diag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TW" sz="2000" dirty="0">
                  <a:solidFill>
                    <a:schemeClr val="tx1"/>
                  </a:solidFill>
                  <a:latin typeface="Weibei SC" panose="03000800000000000000" pitchFamily="66" charset="-128"/>
                  <a:ea typeface="Weibei SC" panose="03000800000000000000" pitchFamily="66" charset="-128"/>
                </a:rPr>
                <a:t>Software Data</a:t>
              </a:r>
              <a:endParaRPr lang="en-US" sz="2000" dirty="0">
                <a:solidFill>
                  <a:schemeClr val="tx1"/>
                </a:solidFill>
                <a:latin typeface="Weibei SC" panose="03000800000000000000" pitchFamily="66" charset="-128"/>
                <a:ea typeface="Weibei SC" panose="03000800000000000000" pitchFamily="66" charset="-128"/>
              </a:endParaRPr>
            </a:p>
          </p:txBody>
        </p:sp>
        <p:sp>
          <p:nvSpPr>
            <p:cNvPr id="8" name="Round Diagonal Corner Rectangle 7">
              <a:extLst>
                <a:ext uri="{FF2B5EF4-FFF2-40B4-BE49-F238E27FC236}">
                  <a16:creationId xmlns:a16="http://schemas.microsoft.com/office/drawing/2014/main" id="{B494FC71-58FD-504B-8A8B-450072E37CDE}"/>
                </a:ext>
              </a:extLst>
            </p:cNvPr>
            <p:cNvSpPr/>
            <p:nvPr/>
          </p:nvSpPr>
          <p:spPr>
            <a:xfrm>
              <a:off x="4603088" y="4360501"/>
              <a:ext cx="2314222" cy="826576"/>
            </a:xfrm>
            <a:prstGeom prst="round2Diag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TW" sz="2000" dirty="0">
                  <a:solidFill>
                    <a:schemeClr val="tx1"/>
                  </a:solidFill>
                  <a:latin typeface="Weibei SC" panose="03000800000000000000" pitchFamily="66" charset="-128"/>
                  <a:ea typeface="Weibei SC" panose="03000800000000000000" pitchFamily="66" charset="-128"/>
                </a:rPr>
                <a:t>Configuration Data</a:t>
              </a:r>
              <a:endParaRPr lang="en-US" sz="2000" dirty="0">
                <a:solidFill>
                  <a:schemeClr val="tx1"/>
                </a:solidFill>
                <a:latin typeface="Weibei SC" panose="03000800000000000000" pitchFamily="66" charset="-128"/>
                <a:ea typeface="Weibei SC" panose="03000800000000000000" pitchFamily="66" charset="-128"/>
              </a:endParaRPr>
            </a:p>
          </p:txBody>
        </p:sp>
        <p:pic>
          <p:nvPicPr>
            <p:cNvPr id="9" name="Picture 8">
              <a:extLst>
                <a:ext uri="{FF2B5EF4-FFF2-40B4-BE49-F238E27FC236}">
                  <a16:creationId xmlns:a16="http://schemas.microsoft.com/office/drawing/2014/main" id="{C0256A4A-E78C-6C4F-A558-70A39895BE2E}"/>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686271" y="4366855"/>
              <a:ext cx="600107" cy="830419"/>
            </a:xfrm>
            <a:prstGeom prst="rect">
              <a:avLst/>
            </a:prstGeom>
          </p:spPr>
        </p:pic>
        <p:pic>
          <p:nvPicPr>
            <p:cNvPr id="10" name="Picture 9">
              <a:extLst>
                <a:ext uri="{FF2B5EF4-FFF2-40B4-BE49-F238E27FC236}">
                  <a16:creationId xmlns:a16="http://schemas.microsoft.com/office/drawing/2014/main" id="{92E35395-8A42-FA48-A42B-D80EDD2549A0}"/>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0490141" y="3430243"/>
              <a:ext cx="1101737" cy="781699"/>
            </a:xfrm>
            <a:prstGeom prst="rect">
              <a:avLst/>
            </a:prstGeom>
          </p:spPr>
        </p:pic>
        <p:pic>
          <p:nvPicPr>
            <p:cNvPr id="11" name="Picture 2" descr="Image result for kibana screenshots">
              <a:hlinkClick r:id="rId4"/>
              <a:extLst>
                <a:ext uri="{FF2B5EF4-FFF2-40B4-BE49-F238E27FC236}">
                  <a16:creationId xmlns:a16="http://schemas.microsoft.com/office/drawing/2014/main" id="{D31A3D43-7E5A-6141-8096-0749F5F00765}"/>
                </a:ext>
              </a:extLst>
            </p:cNvPr>
            <p:cNvPicPr>
              <a:picLocks noChangeAspect="1" noChangeArrowheads="1"/>
            </p:cNvPicPr>
            <p:nvPr/>
          </p:nvPicPr>
          <p:blipFill>
            <a:blip r:embed="rId5" cstate="screen">
              <a:extLst>
                <a:ext uri="{28A0092B-C50C-407E-A947-70E740481C1C}">
                  <a14:useLocalDpi xmlns:a14="http://schemas.microsoft.com/office/drawing/2010/main"/>
                </a:ext>
              </a:extLst>
            </a:blip>
            <a:srcRect/>
            <a:stretch>
              <a:fillRect/>
            </a:stretch>
          </p:blipFill>
          <p:spPr bwMode="auto">
            <a:xfrm>
              <a:off x="10380773" y="2486945"/>
              <a:ext cx="1211105" cy="676415"/>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E7421388-5191-5D49-986F-0B845956BB6F}"/>
                </a:ext>
              </a:extLst>
            </p:cNvPr>
            <p:cNvPicPr>
              <a:picLocks noChangeAspect="1"/>
            </p:cNvPicPr>
            <p:nvPr/>
          </p:nvPicPr>
          <p:blipFill rotWithShape="1">
            <a:blip r:embed="rId6" cstate="screen">
              <a:extLst>
                <a:ext uri="{28A0092B-C50C-407E-A947-70E740481C1C}">
                  <a14:useLocalDpi xmlns:a14="http://schemas.microsoft.com/office/drawing/2010/main"/>
                </a:ext>
              </a:extLst>
            </a:blip>
            <a:srcRect/>
            <a:stretch/>
          </p:blipFill>
          <p:spPr>
            <a:xfrm>
              <a:off x="401268" y="2465557"/>
              <a:ext cx="1164059" cy="715270"/>
            </a:xfrm>
            <a:prstGeom prst="rect">
              <a:avLst/>
            </a:prstGeom>
          </p:spPr>
        </p:pic>
        <p:pic>
          <p:nvPicPr>
            <p:cNvPr id="13" name="Picture 12">
              <a:extLst>
                <a:ext uri="{FF2B5EF4-FFF2-40B4-BE49-F238E27FC236}">
                  <a16:creationId xmlns:a16="http://schemas.microsoft.com/office/drawing/2014/main" id="{45C1BD42-50D2-A84A-9ADF-7963D4CEAE1C}"/>
                </a:ext>
              </a:extLst>
            </p:cNvPr>
            <p:cNvPicPr>
              <a:picLocks noChangeAspect="1"/>
            </p:cNvPicPr>
            <p:nvPr/>
          </p:nvPicPr>
          <p:blipFill rotWithShape="1">
            <a:blip r:embed="rId7"/>
            <a:srcRect l="10437" r="10283" b="28278"/>
            <a:stretch/>
          </p:blipFill>
          <p:spPr>
            <a:xfrm>
              <a:off x="403689" y="3415460"/>
              <a:ext cx="1175473" cy="755732"/>
            </a:xfrm>
            <a:prstGeom prst="rect">
              <a:avLst/>
            </a:prstGeom>
          </p:spPr>
        </p:pic>
        <p:pic>
          <p:nvPicPr>
            <p:cNvPr id="14" name="Picture 13">
              <a:extLst>
                <a:ext uri="{FF2B5EF4-FFF2-40B4-BE49-F238E27FC236}">
                  <a16:creationId xmlns:a16="http://schemas.microsoft.com/office/drawing/2014/main" id="{2DE522E6-1624-F243-B1FD-A6FE97268BB8}"/>
                </a:ext>
              </a:extLst>
            </p:cNvPr>
            <p:cNvPicPr>
              <a:picLocks noChangeAspect="1"/>
            </p:cNvPicPr>
            <p:nvPr/>
          </p:nvPicPr>
          <p:blipFill rotWithShape="1">
            <a:blip r:embed="rId8"/>
            <a:srcRect l="82410" t="32198" r="2037" b="48518"/>
            <a:stretch/>
          </p:blipFill>
          <p:spPr>
            <a:xfrm>
              <a:off x="402956" y="4302125"/>
              <a:ext cx="1318899" cy="959877"/>
            </a:xfrm>
            <a:prstGeom prst="rect">
              <a:avLst/>
            </a:prstGeom>
          </p:spPr>
        </p:pic>
        <p:cxnSp>
          <p:nvCxnSpPr>
            <p:cNvPr id="17" name="Straight Arrow Connector 16">
              <a:extLst>
                <a:ext uri="{FF2B5EF4-FFF2-40B4-BE49-F238E27FC236}">
                  <a16:creationId xmlns:a16="http://schemas.microsoft.com/office/drawing/2014/main" id="{5428AC6D-B632-204E-A3EF-46A52CC20242}"/>
                </a:ext>
              </a:extLst>
            </p:cNvPr>
            <p:cNvCxnSpPr>
              <a:stCxn id="6" idx="0"/>
              <a:endCxn id="11" idx="1"/>
            </p:cNvCxnSpPr>
            <p:nvPr/>
          </p:nvCxnSpPr>
          <p:spPr>
            <a:xfrm>
              <a:off x="6917310" y="2803766"/>
              <a:ext cx="3463463" cy="21387"/>
            </a:xfrm>
            <a:prstGeom prst="straightConnector1">
              <a:avLst/>
            </a:prstGeom>
            <a:ln>
              <a:headEnd type="none"/>
              <a:tailEnd type="stealth" w="lg" len="lg"/>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AC88B530-E954-A345-B4FF-99A17745F1D1}"/>
                </a:ext>
              </a:extLst>
            </p:cNvPr>
            <p:cNvCxnSpPr>
              <a:cxnSpLocks/>
              <a:stCxn id="7" idx="0"/>
              <a:endCxn id="10" idx="1"/>
            </p:cNvCxnSpPr>
            <p:nvPr/>
          </p:nvCxnSpPr>
          <p:spPr>
            <a:xfrm>
              <a:off x="6917310" y="3807774"/>
              <a:ext cx="3572831" cy="13319"/>
            </a:xfrm>
            <a:prstGeom prst="straightConnector1">
              <a:avLst/>
            </a:prstGeom>
            <a:ln>
              <a:headEnd type="none"/>
              <a:tailEnd type="stealth" w="lg" len="lg"/>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C0AEADE3-3EA4-B946-949D-8D472C10A231}"/>
                </a:ext>
              </a:extLst>
            </p:cNvPr>
            <p:cNvCxnSpPr>
              <a:cxnSpLocks/>
              <a:stCxn id="8" idx="0"/>
              <a:endCxn id="9" idx="1"/>
            </p:cNvCxnSpPr>
            <p:nvPr/>
          </p:nvCxnSpPr>
          <p:spPr>
            <a:xfrm>
              <a:off x="6917310" y="4773789"/>
              <a:ext cx="3768961" cy="8276"/>
            </a:xfrm>
            <a:prstGeom prst="straightConnector1">
              <a:avLst/>
            </a:prstGeom>
            <a:ln>
              <a:headEnd type="none"/>
              <a:tailEnd type="stealth" w="lg" len="lg"/>
            </a:ln>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9240B82A-51E7-1C4C-93D3-347120E6844A}"/>
                </a:ext>
              </a:extLst>
            </p:cNvPr>
            <p:cNvCxnSpPr>
              <a:cxnSpLocks/>
              <a:stCxn id="6" idx="2"/>
              <a:endCxn id="12" idx="3"/>
            </p:cNvCxnSpPr>
            <p:nvPr/>
          </p:nvCxnSpPr>
          <p:spPr>
            <a:xfrm flipH="1">
              <a:off x="1565327" y="2803766"/>
              <a:ext cx="3037761" cy="19426"/>
            </a:xfrm>
            <a:prstGeom prst="straightConnector1">
              <a:avLst/>
            </a:prstGeom>
            <a:ln>
              <a:headEnd type="none"/>
              <a:tailEnd type="stealth" w="lg" len="lg"/>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F2EB7A15-A407-9645-B613-B6560375D628}"/>
                </a:ext>
              </a:extLst>
            </p:cNvPr>
            <p:cNvCxnSpPr>
              <a:cxnSpLocks/>
              <a:stCxn id="7" idx="2"/>
              <a:endCxn id="13" idx="3"/>
            </p:cNvCxnSpPr>
            <p:nvPr/>
          </p:nvCxnSpPr>
          <p:spPr>
            <a:xfrm flipH="1" flipV="1">
              <a:off x="1579162" y="3793326"/>
              <a:ext cx="3023926" cy="14448"/>
            </a:xfrm>
            <a:prstGeom prst="straightConnector1">
              <a:avLst/>
            </a:prstGeom>
            <a:ln>
              <a:headEnd type="none"/>
              <a:tailEnd type="stealth" w="lg" len="lg"/>
            </a:ln>
          </p:spPr>
          <p:style>
            <a:lnRef idx="2">
              <a:schemeClr val="accent1"/>
            </a:lnRef>
            <a:fillRef idx="0">
              <a:schemeClr val="accent1"/>
            </a:fillRef>
            <a:effectRef idx="1">
              <a:schemeClr val="accent1"/>
            </a:effectRef>
            <a:fontRef idx="minor">
              <a:schemeClr val="tx1"/>
            </a:fontRef>
          </p:style>
        </p:cxnSp>
        <p:cxnSp>
          <p:nvCxnSpPr>
            <p:cNvPr id="37" name="Straight Arrow Connector 36">
              <a:extLst>
                <a:ext uri="{FF2B5EF4-FFF2-40B4-BE49-F238E27FC236}">
                  <a16:creationId xmlns:a16="http://schemas.microsoft.com/office/drawing/2014/main" id="{0CF492A4-FB6E-0049-BC4D-B868A1876D29}"/>
                </a:ext>
              </a:extLst>
            </p:cNvPr>
            <p:cNvCxnSpPr>
              <a:cxnSpLocks/>
              <a:stCxn id="8" idx="2"/>
              <a:endCxn id="14" idx="3"/>
            </p:cNvCxnSpPr>
            <p:nvPr/>
          </p:nvCxnSpPr>
          <p:spPr>
            <a:xfrm flipH="1">
              <a:off x="1721855" y="4773789"/>
              <a:ext cx="2881233" cy="8275"/>
            </a:xfrm>
            <a:prstGeom prst="straightConnector1">
              <a:avLst/>
            </a:prstGeom>
            <a:ln>
              <a:headEnd type="none"/>
              <a:tailEnd type="stealth" w="lg" len="lg"/>
            </a:ln>
          </p:spPr>
          <p:style>
            <a:lnRef idx="2">
              <a:schemeClr val="accent1"/>
            </a:lnRef>
            <a:fillRef idx="0">
              <a:schemeClr val="accent1"/>
            </a:fillRef>
            <a:effectRef idx="1">
              <a:schemeClr val="accent1"/>
            </a:effectRef>
            <a:fontRef idx="minor">
              <a:schemeClr val="tx1"/>
            </a:fontRef>
          </p:style>
        </p:cxnSp>
        <p:sp>
          <p:nvSpPr>
            <p:cNvPr id="3" name="TextBox 2">
              <a:extLst>
                <a:ext uri="{FF2B5EF4-FFF2-40B4-BE49-F238E27FC236}">
                  <a16:creationId xmlns:a16="http://schemas.microsoft.com/office/drawing/2014/main" id="{2A082B6D-25AE-EA49-8FD6-D11B01D99480}"/>
                </a:ext>
              </a:extLst>
            </p:cNvPr>
            <p:cNvSpPr txBox="1"/>
            <p:nvPr/>
          </p:nvSpPr>
          <p:spPr>
            <a:xfrm>
              <a:off x="7871533" y="2480599"/>
              <a:ext cx="2518638" cy="646331"/>
            </a:xfrm>
            <a:prstGeom prst="rect">
              <a:avLst/>
            </a:prstGeom>
            <a:noFill/>
          </p:spPr>
          <p:txBody>
            <a:bodyPr wrap="none" rtlCol="0">
              <a:spAutoFit/>
            </a:bodyPr>
            <a:lstStyle/>
            <a:p>
              <a:pPr algn="ctr"/>
              <a:r>
                <a:rPr lang="en-US" altLang="zh-TW" dirty="0">
                  <a:solidFill>
                    <a:schemeClr val="bg1"/>
                  </a:solidFill>
                  <a:latin typeface="Weibei SC" panose="03000800000000000000" pitchFamily="66" charset="-128"/>
                  <a:ea typeface="Weibei SC" panose="03000800000000000000" pitchFamily="66" charset="-128"/>
                </a:rPr>
                <a:t>Labeled Content Data</a:t>
              </a:r>
            </a:p>
            <a:p>
              <a:pPr algn="ctr"/>
              <a:r>
                <a:rPr lang="en-US" altLang="zh-TW" dirty="0">
                  <a:solidFill>
                    <a:schemeClr val="bg1"/>
                  </a:solidFill>
                  <a:latin typeface="Weibei SC" panose="03000800000000000000" pitchFamily="66" charset="-128"/>
                  <a:ea typeface="Weibei SC" panose="03000800000000000000" pitchFamily="66" charset="-128"/>
                </a:rPr>
                <a:t>Is Searchable</a:t>
              </a:r>
            </a:p>
          </p:txBody>
        </p:sp>
        <p:sp>
          <p:nvSpPr>
            <p:cNvPr id="21" name="TextBox 20">
              <a:extLst>
                <a:ext uri="{FF2B5EF4-FFF2-40B4-BE49-F238E27FC236}">
                  <a16:creationId xmlns:a16="http://schemas.microsoft.com/office/drawing/2014/main" id="{DF3262F7-7F6A-E24F-8DE4-4569ACAD3311}"/>
                </a:ext>
              </a:extLst>
            </p:cNvPr>
            <p:cNvSpPr txBox="1"/>
            <p:nvPr/>
          </p:nvSpPr>
          <p:spPr>
            <a:xfrm>
              <a:off x="1741777" y="2513669"/>
              <a:ext cx="1975221" cy="646331"/>
            </a:xfrm>
            <a:prstGeom prst="rect">
              <a:avLst/>
            </a:prstGeom>
            <a:noFill/>
          </p:spPr>
          <p:txBody>
            <a:bodyPr wrap="none" rtlCol="0">
              <a:spAutoFit/>
            </a:bodyPr>
            <a:lstStyle/>
            <a:p>
              <a:pPr algn="ctr"/>
              <a:r>
                <a:rPr lang="en-US" dirty="0">
                  <a:solidFill>
                    <a:schemeClr val="bg1"/>
                  </a:solidFill>
                  <a:latin typeface="Weibei SC" panose="03000800000000000000" pitchFamily="66" charset="-128"/>
                  <a:ea typeface="Weibei SC" panose="03000800000000000000" pitchFamily="66" charset="-128"/>
                </a:rPr>
                <a:t>All Labeled Data</a:t>
              </a:r>
            </a:p>
            <a:p>
              <a:pPr algn="ctr"/>
              <a:r>
                <a:rPr lang="en-US" dirty="0">
                  <a:solidFill>
                    <a:schemeClr val="bg1"/>
                  </a:solidFill>
                  <a:latin typeface="Weibei SC" panose="03000800000000000000" pitchFamily="66" charset="-128"/>
                  <a:ea typeface="Weibei SC" panose="03000800000000000000" pitchFamily="66" charset="-128"/>
                </a:rPr>
                <a:t>can be traded</a:t>
              </a:r>
            </a:p>
          </p:txBody>
        </p:sp>
        <p:sp>
          <p:nvSpPr>
            <p:cNvPr id="22" name="TextBox 21">
              <a:extLst>
                <a:ext uri="{FF2B5EF4-FFF2-40B4-BE49-F238E27FC236}">
                  <a16:creationId xmlns:a16="http://schemas.microsoft.com/office/drawing/2014/main" id="{FE9723DE-EED4-5B40-A06A-15C2D2620B53}"/>
                </a:ext>
              </a:extLst>
            </p:cNvPr>
            <p:cNvSpPr txBox="1"/>
            <p:nvPr/>
          </p:nvSpPr>
          <p:spPr>
            <a:xfrm>
              <a:off x="7908855" y="3491267"/>
              <a:ext cx="2682145" cy="646331"/>
            </a:xfrm>
            <a:prstGeom prst="rect">
              <a:avLst/>
            </a:prstGeom>
            <a:noFill/>
          </p:spPr>
          <p:txBody>
            <a:bodyPr wrap="none" rtlCol="0">
              <a:spAutoFit/>
            </a:bodyPr>
            <a:lstStyle/>
            <a:p>
              <a:pPr algn="ctr"/>
              <a:r>
                <a:rPr lang="en-US" altLang="zh-TW" dirty="0">
                  <a:solidFill>
                    <a:schemeClr val="bg1"/>
                  </a:solidFill>
                  <a:latin typeface="Weibei SC" panose="03000800000000000000" pitchFamily="66" charset="-128"/>
                  <a:ea typeface="Weibei SC" panose="03000800000000000000" pitchFamily="66" charset="-128"/>
                </a:rPr>
                <a:t>Docker uses b</a:t>
              </a:r>
              <a:r>
                <a:rPr lang="en-US" dirty="0">
                  <a:solidFill>
                    <a:schemeClr val="bg1"/>
                  </a:solidFill>
                  <a:latin typeface="Weibei SC" panose="03000800000000000000" pitchFamily="66" charset="-128"/>
                  <a:ea typeface="Weibei SC" panose="03000800000000000000" pitchFamily="66" charset="-128"/>
                </a:rPr>
                <a:t>it-string </a:t>
              </a:r>
            </a:p>
            <a:p>
              <a:pPr algn="ctr"/>
              <a:r>
                <a:rPr lang="en-US" dirty="0">
                  <a:solidFill>
                    <a:schemeClr val="bg1"/>
                  </a:solidFill>
                  <a:latin typeface="Weibei SC" panose="03000800000000000000" pitchFamily="66" charset="-128"/>
                  <a:ea typeface="Weibei SC" panose="03000800000000000000" pitchFamily="66" charset="-128"/>
                </a:rPr>
                <a:t>to label Software Data</a:t>
              </a:r>
            </a:p>
          </p:txBody>
        </p:sp>
        <p:sp>
          <p:nvSpPr>
            <p:cNvPr id="24" name="TextBox 23">
              <a:extLst>
                <a:ext uri="{FF2B5EF4-FFF2-40B4-BE49-F238E27FC236}">
                  <a16:creationId xmlns:a16="http://schemas.microsoft.com/office/drawing/2014/main" id="{A09E0065-C706-EC47-9DFA-3353FE536FD7}"/>
                </a:ext>
              </a:extLst>
            </p:cNvPr>
            <p:cNvSpPr txBox="1"/>
            <p:nvPr/>
          </p:nvSpPr>
          <p:spPr>
            <a:xfrm>
              <a:off x="1568942" y="3498209"/>
              <a:ext cx="2502608" cy="646331"/>
            </a:xfrm>
            <a:prstGeom prst="rect">
              <a:avLst/>
            </a:prstGeom>
            <a:noFill/>
          </p:spPr>
          <p:txBody>
            <a:bodyPr wrap="none" rtlCol="0">
              <a:spAutoFit/>
            </a:bodyPr>
            <a:lstStyle/>
            <a:p>
              <a:pPr algn="ctr"/>
              <a:r>
                <a:rPr lang="en-US" altLang="zh-TW" dirty="0">
                  <a:solidFill>
                    <a:schemeClr val="bg1"/>
                  </a:solidFill>
                  <a:latin typeface="Weibei SC" panose="03000800000000000000" pitchFamily="66" charset="-128"/>
                  <a:ea typeface="Weibei SC" panose="03000800000000000000" pitchFamily="66" charset="-128"/>
                </a:rPr>
                <a:t>Software Components</a:t>
              </a:r>
            </a:p>
            <a:p>
              <a:pPr algn="ctr"/>
              <a:r>
                <a:rPr lang="en-US" dirty="0">
                  <a:solidFill>
                    <a:schemeClr val="bg1"/>
                  </a:solidFill>
                  <a:latin typeface="Weibei SC" panose="03000800000000000000" pitchFamily="66" charset="-128"/>
                  <a:ea typeface="Weibei SC" panose="03000800000000000000" pitchFamily="66" charset="-128"/>
                </a:rPr>
                <a:t>Can be Re-Combined</a:t>
              </a:r>
            </a:p>
          </p:txBody>
        </p:sp>
        <p:sp>
          <p:nvSpPr>
            <p:cNvPr id="25" name="TextBox 24">
              <a:extLst>
                <a:ext uri="{FF2B5EF4-FFF2-40B4-BE49-F238E27FC236}">
                  <a16:creationId xmlns:a16="http://schemas.microsoft.com/office/drawing/2014/main" id="{D0498787-F3F1-6340-95DA-6351788911B8}"/>
                </a:ext>
              </a:extLst>
            </p:cNvPr>
            <p:cNvSpPr txBox="1"/>
            <p:nvPr/>
          </p:nvSpPr>
          <p:spPr>
            <a:xfrm>
              <a:off x="1669277" y="4494302"/>
              <a:ext cx="2876108" cy="646331"/>
            </a:xfrm>
            <a:prstGeom prst="rect">
              <a:avLst/>
            </a:prstGeom>
            <a:noFill/>
          </p:spPr>
          <p:txBody>
            <a:bodyPr wrap="none" rtlCol="0">
              <a:spAutoFit/>
            </a:bodyPr>
            <a:lstStyle/>
            <a:p>
              <a:pPr algn="ctr"/>
              <a:r>
                <a:rPr lang="en-US" altLang="zh-TW" dirty="0">
                  <a:solidFill>
                    <a:schemeClr val="bg1"/>
                  </a:solidFill>
                  <a:latin typeface="Weibei SC" panose="03000800000000000000" pitchFamily="66" charset="-128"/>
                  <a:ea typeface="Weibei SC" panose="03000800000000000000" pitchFamily="66" charset="-128"/>
                </a:rPr>
                <a:t>Data services</a:t>
              </a:r>
            </a:p>
            <a:p>
              <a:pPr algn="ctr"/>
              <a:r>
                <a:rPr lang="en-US" dirty="0">
                  <a:solidFill>
                    <a:schemeClr val="bg1"/>
                  </a:solidFill>
                  <a:latin typeface="Weibei SC" panose="03000800000000000000" pitchFamily="66" charset="-128"/>
                  <a:ea typeface="Weibei SC" panose="03000800000000000000" pitchFamily="66" charset="-128"/>
                </a:rPr>
                <a:t>can be deployed globally</a:t>
              </a:r>
            </a:p>
          </p:txBody>
        </p:sp>
        <p:sp>
          <p:nvSpPr>
            <p:cNvPr id="26" name="TextBox 25">
              <a:extLst>
                <a:ext uri="{FF2B5EF4-FFF2-40B4-BE49-F238E27FC236}">
                  <a16:creationId xmlns:a16="http://schemas.microsoft.com/office/drawing/2014/main" id="{717B600C-338B-5647-A96E-42126504BAD4}"/>
                </a:ext>
              </a:extLst>
            </p:cNvPr>
            <p:cNvSpPr txBox="1"/>
            <p:nvPr/>
          </p:nvSpPr>
          <p:spPr>
            <a:xfrm>
              <a:off x="8028154" y="4473888"/>
              <a:ext cx="2315056" cy="646331"/>
            </a:xfrm>
            <a:prstGeom prst="rect">
              <a:avLst/>
            </a:prstGeom>
            <a:noFill/>
          </p:spPr>
          <p:txBody>
            <a:bodyPr wrap="none" rtlCol="0">
              <a:spAutoFit/>
            </a:bodyPr>
            <a:lstStyle/>
            <a:p>
              <a:pPr algn="ctr"/>
              <a:r>
                <a:rPr lang="en-US" altLang="zh-TW" dirty="0">
                  <a:solidFill>
                    <a:schemeClr val="bg1"/>
                  </a:solidFill>
                  <a:latin typeface="Weibei SC" panose="03000800000000000000" pitchFamily="66" charset="-128"/>
                  <a:ea typeface="Weibei SC" panose="03000800000000000000" pitchFamily="66" charset="-128"/>
                </a:rPr>
                <a:t>Backup and Restore</a:t>
              </a:r>
            </a:p>
            <a:p>
              <a:pPr algn="ctr"/>
              <a:r>
                <a:rPr lang="en-US" altLang="zh-TW" dirty="0">
                  <a:solidFill>
                    <a:schemeClr val="bg1"/>
                  </a:solidFill>
                  <a:latin typeface="Weibei SC" panose="03000800000000000000" pitchFamily="66" charset="-128"/>
                  <a:ea typeface="Weibei SC" panose="03000800000000000000" pitchFamily="66" charset="-128"/>
                </a:rPr>
                <a:t>Automation Service</a:t>
              </a:r>
            </a:p>
          </p:txBody>
        </p:sp>
      </p:grpSp>
      <p:sp>
        <p:nvSpPr>
          <p:cNvPr id="27" name="TextBox 26">
            <a:extLst>
              <a:ext uri="{FF2B5EF4-FFF2-40B4-BE49-F238E27FC236}">
                <a16:creationId xmlns:a16="http://schemas.microsoft.com/office/drawing/2014/main" id="{E5B25477-C53B-5144-9B63-0747BDB6BDC0}"/>
              </a:ext>
            </a:extLst>
          </p:cNvPr>
          <p:cNvSpPr txBox="1"/>
          <p:nvPr/>
        </p:nvSpPr>
        <p:spPr>
          <a:xfrm>
            <a:off x="2427769" y="1523340"/>
            <a:ext cx="7673896" cy="369332"/>
          </a:xfrm>
          <a:prstGeom prst="rect">
            <a:avLst/>
          </a:prstGeom>
          <a:noFill/>
        </p:spPr>
        <p:txBody>
          <a:bodyPr wrap="none" rtlCol="0">
            <a:spAutoFit/>
          </a:bodyPr>
          <a:lstStyle/>
          <a:p>
            <a:r>
              <a:rPr lang="en-US" altLang="zh-TW" dirty="0">
                <a:solidFill>
                  <a:schemeClr val="bg1"/>
                </a:solidFill>
                <a:latin typeface="Weibei SC" panose="03000800000000000000" pitchFamily="66" charset="-128"/>
                <a:ea typeface="Weibei SC" panose="03000800000000000000" pitchFamily="66" charset="-128"/>
              </a:rPr>
              <a:t>Blockchain uses a  </a:t>
            </a:r>
            <a:r>
              <a:rPr lang="en-US" altLang="zh-CN" dirty="0">
                <a:solidFill>
                  <a:schemeClr val="bg1"/>
                </a:solidFill>
                <a:latin typeface="Weibei SC" panose="03000800000000000000" pitchFamily="66" charset="-128"/>
                <a:ea typeface="Weibei SC" panose="03000800000000000000" pitchFamily="66" charset="-128"/>
              </a:rPr>
              <a:t>256 bit wide </a:t>
            </a:r>
            <a:r>
              <a:rPr lang="en-US" altLang="zh-TW" dirty="0">
                <a:solidFill>
                  <a:schemeClr val="bg1"/>
                </a:solidFill>
                <a:latin typeface="Weibei SC" panose="03000800000000000000" pitchFamily="66" charset="-128"/>
                <a:ea typeface="Weibei SC" panose="03000800000000000000" pitchFamily="66" charset="-128"/>
              </a:rPr>
              <a:t>account format</a:t>
            </a:r>
            <a:r>
              <a:rPr lang="zh-CN" altLang="en-US" dirty="0">
                <a:solidFill>
                  <a:schemeClr val="bg1"/>
                </a:solidFill>
                <a:latin typeface="Weibei SC" panose="03000800000000000000" pitchFamily="66" charset="-128"/>
                <a:ea typeface="Weibei SC" panose="03000800000000000000" pitchFamily="66" charset="-128"/>
              </a:rPr>
              <a:t>：</a:t>
            </a:r>
            <a:r>
              <a:rPr lang="en-US" altLang="zh-CN" dirty="0">
                <a:solidFill>
                  <a:schemeClr val="bg1"/>
                </a:solidFill>
                <a:latin typeface="Weibei SC" panose="03000800000000000000" pitchFamily="66" charset="-128"/>
                <a:ea typeface="Weibei SC" panose="03000800000000000000" pitchFamily="66" charset="-128"/>
              </a:rPr>
              <a:t>2</a:t>
            </a:r>
            <a:r>
              <a:rPr lang="en-US" altLang="zh-CN" baseline="30000" dirty="0">
                <a:solidFill>
                  <a:schemeClr val="bg1"/>
                </a:solidFill>
                <a:latin typeface="Weibei SC" panose="03000800000000000000" pitchFamily="66" charset="-128"/>
                <a:ea typeface="Weibei SC" panose="03000800000000000000" pitchFamily="66" charset="-128"/>
              </a:rPr>
              <a:t>256</a:t>
            </a:r>
            <a:r>
              <a:rPr lang="en-US" altLang="zh-CN" dirty="0">
                <a:solidFill>
                  <a:schemeClr val="bg1"/>
                </a:solidFill>
                <a:latin typeface="Weibei SC" panose="03000800000000000000" pitchFamily="66" charset="-128"/>
                <a:ea typeface="Weibei SC" panose="03000800000000000000" pitchFamily="66" charset="-128"/>
              </a:rPr>
              <a:t>=10</a:t>
            </a:r>
            <a:r>
              <a:rPr lang="en-US" altLang="zh-CN" baseline="30000" dirty="0">
                <a:solidFill>
                  <a:schemeClr val="bg1"/>
                </a:solidFill>
                <a:latin typeface="Weibei SC" panose="03000800000000000000" pitchFamily="66" charset="-128"/>
                <a:ea typeface="Weibei SC" panose="03000800000000000000" pitchFamily="66" charset="-128"/>
              </a:rPr>
              <a:t>77</a:t>
            </a:r>
            <a:r>
              <a:rPr lang="en-US" altLang="zh-CN" dirty="0">
                <a:solidFill>
                  <a:schemeClr val="bg1"/>
                </a:solidFill>
                <a:latin typeface="Weibei SC" panose="03000800000000000000" pitchFamily="66" charset="-128"/>
                <a:ea typeface="Weibei SC" panose="03000800000000000000" pitchFamily="66" charset="-128"/>
              </a:rPr>
              <a:t>=10</a:t>
            </a:r>
            <a:r>
              <a:rPr lang="en-US" altLang="zh-CN" baseline="30000" dirty="0">
                <a:solidFill>
                  <a:schemeClr val="bg1"/>
                </a:solidFill>
                <a:latin typeface="Weibei SC" panose="03000800000000000000" pitchFamily="66" charset="-128"/>
                <a:ea typeface="Weibei SC" panose="03000800000000000000" pitchFamily="66" charset="-128"/>
              </a:rPr>
              <a:t>50</a:t>
            </a:r>
            <a:r>
              <a:rPr lang="zh-CN" altLang="en-US" dirty="0">
                <a:solidFill>
                  <a:schemeClr val="bg1"/>
                </a:solidFill>
                <a:latin typeface="Weibei SC" panose="03000800000000000000" pitchFamily="66" charset="-128"/>
                <a:ea typeface="Weibei SC" panose="03000800000000000000" pitchFamily="66" charset="-128"/>
              </a:rPr>
              <a:t>*</a:t>
            </a:r>
            <a:r>
              <a:rPr lang="en-US" altLang="zh-CN" dirty="0">
                <a:solidFill>
                  <a:schemeClr val="bg1"/>
                </a:solidFill>
                <a:latin typeface="Weibei SC" panose="03000800000000000000" pitchFamily="66" charset="-128"/>
                <a:ea typeface="Weibei SC" panose="03000800000000000000" pitchFamily="66" charset="-128"/>
              </a:rPr>
              <a:t>10</a:t>
            </a:r>
            <a:r>
              <a:rPr lang="en-US" altLang="zh-CN" baseline="30000" dirty="0">
                <a:solidFill>
                  <a:schemeClr val="bg1"/>
                </a:solidFill>
                <a:latin typeface="Weibei SC" panose="03000800000000000000" pitchFamily="66" charset="-128"/>
                <a:ea typeface="Weibei SC" panose="03000800000000000000" pitchFamily="66" charset="-128"/>
              </a:rPr>
              <a:t>27</a:t>
            </a:r>
            <a:endParaRPr lang="en-US" baseline="30000" dirty="0">
              <a:solidFill>
                <a:schemeClr val="bg1"/>
              </a:solidFill>
              <a:latin typeface="Weibei SC" panose="03000800000000000000" pitchFamily="66" charset="-128"/>
              <a:ea typeface="Weibei SC" panose="03000800000000000000" pitchFamily="66" charset="-128"/>
            </a:endParaRPr>
          </a:p>
        </p:txBody>
      </p:sp>
    </p:spTree>
    <p:extLst>
      <p:ext uri="{BB962C8B-B14F-4D97-AF65-F5344CB8AC3E}">
        <p14:creationId xmlns:p14="http://schemas.microsoft.com/office/powerpoint/2010/main" val="23212483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9784" y="274638"/>
            <a:ext cx="11407514" cy="1143000"/>
          </a:xfrm>
        </p:spPr>
        <p:txBody>
          <a:bodyPr>
            <a:normAutofit/>
          </a:bodyPr>
          <a:lstStyle/>
          <a:p>
            <a:r>
              <a:rPr lang="en-US" altLang="zh-TW" dirty="0"/>
              <a:t>Arthur Brock’s Living Systems Model</a:t>
            </a:r>
            <a:endParaRPr lang="en-US" altLang="zh-CN" dirty="0"/>
          </a:p>
        </p:txBody>
      </p:sp>
      <p:pic>
        <p:nvPicPr>
          <p:cNvPr id="5" name="Picture 4">
            <a:extLst>
              <a:ext uri="{FF2B5EF4-FFF2-40B4-BE49-F238E27FC236}">
                <a16:creationId xmlns:a16="http://schemas.microsoft.com/office/drawing/2014/main" id="{BF0FC667-770B-8D4E-94B5-56D03BE7CB57}"/>
              </a:ext>
            </a:extLst>
          </p:cNvPr>
          <p:cNvPicPr>
            <a:picLocks noChangeAspect="1"/>
          </p:cNvPicPr>
          <p:nvPr/>
        </p:nvPicPr>
        <p:blipFill>
          <a:blip r:embed="rId3"/>
          <a:stretch>
            <a:fillRect/>
          </a:stretch>
        </p:blipFill>
        <p:spPr>
          <a:xfrm>
            <a:off x="2364474" y="1417638"/>
            <a:ext cx="7338133" cy="5244219"/>
          </a:xfrm>
          <a:prstGeom prst="rect">
            <a:avLst/>
          </a:prstGeom>
        </p:spPr>
      </p:pic>
    </p:spTree>
    <p:extLst>
      <p:ext uri="{BB962C8B-B14F-4D97-AF65-F5344CB8AC3E}">
        <p14:creationId xmlns:p14="http://schemas.microsoft.com/office/powerpoint/2010/main" val="3294903404"/>
      </p:ext>
    </p:extLst>
  </p:cSld>
  <p:clrMapOvr>
    <a:masterClrMapping/>
  </p:clrMapOvr>
</p:sld>
</file>

<file path=ppt/theme/theme1.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3349</TotalTime>
  <Words>297</Words>
  <Application>Microsoft Macintosh PowerPoint</Application>
  <PresentationFormat>Widescreen</PresentationFormat>
  <Paragraphs>69</Paragraphs>
  <Slides>8</Slides>
  <Notes>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8</vt:i4>
      </vt:variant>
    </vt:vector>
  </HeadingPairs>
  <TitlesOfParts>
    <vt:vector size="15" baseType="lpstr">
      <vt:lpstr>Adobe 繁黑體 Std B</vt:lpstr>
      <vt:lpstr>STXinwei</vt:lpstr>
      <vt:lpstr>Weibei SC</vt:lpstr>
      <vt:lpstr>Arial</vt:lpstr>
      <vt:lpstr>Calibri</vt:lpstr>
      <vt:lpstr>3_Office Theme</vt:lpstr>
      <vt:lpstr>4_Office Theme</vt:lpstr>
      <vt:lpstr>Digital Assets in the Token Economy</vt:lpstr>
      <vt:lpstr>PowerPoint Presentation</vt:lpstr>
      <vt:lpstr>However, Digital Assets are always hidden inside…</vt:lpstr>
      <vt:lpstr>Blockchain is the foundation for tokenize evverything</vt:lpstr>
      <vt:lpstr>Blockchain：A Transparent Database  with measurable trust-worthiness</vt:lpstr>
      <vt:lpstr>数字资产可被打包为通证化货币</vt:lpstr>
      <vt:lpstr>All Digital Assets can be labeled as Token</vt:lpstr>
      <vt:lpstr>Arthur Brock’s Living Systems Model</vt:lpstr>
    </vt:vector>
  </TitlesOfParts>
  <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Categories of Digital Knowledge Containers</dc:title>
  <dc:creator>Microsoft Office User</dc:creator>
  <cp:lastModifiedBy>Microsoft Office User</cp:lastModifiedBy>
  <cp:revision>850</cp:revision>
  <cp:lastPrinted>2017-12-04T21:32:25Z</cp:lastPrinted>
  <dcterms:created xsi:type="dcterms:W3CDTF">2017-10-30T04:16:51Z</dcterms:created>
  <dcterms:modified xsi:type="dcterms:W3CDTF">2018-05-27T00:02:38Z</dcterms:modified>
</cp:coreProperties>
</file>

<file path=docProps/thumbnail.jpeg>
</file>